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28"/>
  </p:notesMasterIdLst>
  <p:handoutMasterIdLst>
    <p:handoutMasterId r:id="rId29"/>
  </p:handoutMasterIdLst>
  <p:sldIdLst>
    <p:sldId id="289" r:id="rId5"/>
    <p:sldId id="276" r:id="rId6"/>
    <p:sldId id="290" r:id="rId7"/>
    <p:sldId id="283" r:id="rId8"/>
    <p:sldId id="261" r:id="rId9"/>
    <p:sldId id="291" r:id="rId10"/>
    <p:sldId id="292" r:id="rId11"/>
    <p:sldId id="257" r:id="rId12"/>
    <p:sldId id="264" r:id="rId13"/>
    <p:sldId id="293" r:id="rId14"/>
    <p:sldId id="294" r:id="rId15"/>
    <p:sldId id="295" r:id="rId16"/>
    <p:sldId id="296" r:id="rId17"/>
    <p:sldId id="297" r:id="rId18"/>
    <p:sldId id="298" r:id="rId19"/>
    <p:sldId id="299" r:id="rId20"/>
    <p:sldId id="300" r:id="rId21"/>
    <p:sldId id="301" r:id="rId22"/>
    <p:sldId id="302" r:id="rId23"/>
    <p:sldId id="303" r:id="rId24"/>
    <p:sldId id="304" r:id="rId25"/>
    <p:sldId id="305" r:id="rId26"/>
    <p:sldId id="26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8" autoAdjust="0"/>
    <p:restoredTop sz="70206" autoAdjust="0"/>
  </p:normalViewPr>
  <p:slideViewPr>
    <p:cSldViewPr snapToGrid="0">
      <p:cViewPr varScale="1">
        <p:scale>
          <a:sx n="46" d="100"/>
          <a:sy n="46" d="100"/>
        </p:scale>
        <p:origin x="1020" y="3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5/12/2024</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5/12/2024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dirty="0"/>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dirty="0"/>
          </a:p>
        </p:txBody>
      </p:sp>
    </p:spTree>
    <p:extLst>
      <p:ext uri="{BB962C8B-B14F-4D97-AF65-F5344CB8AC3E}">
        <p14:creationId xmlns:p14="http://schemas.microsoft.com/office/powerpoint/2010/main" val="69544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10</a:t>
            </a:fld>
            <a:endParaRPr lang="en-US" dirty="0"/>
          </a:p>
        </p:txBody>
      </p:sp>
    </p:spTree>
    <p:extLst>
      <p:ext uri="{BB962C8B-B14F-4D97-AF65-F5344CB8AC3E}">
        <p14:creationId xmlns:p14="http://schemas.microsoft.com/office/powerpoint/2010/main" val="29313922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12529"/>
                </a:solidFill>
                <a:effectLst/>
                <a:highlight>
                  <a:srgbClr val="FFFFFF"/>
                </a:highlight>
                <a:latin typeface="system-ui"/>
              </a:rPr>
              <a:t>The daily arrests are higher when it does not rain than when it does.</a:t>
            </a:r>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11</a:t>
            </a:fld>
            <a:endParaRPr lang="en-US" dirty="0"/>
          </a:p>
        </p:txBody>
      </p:sp>
    </p:spTree>
    <p:extLst>
      <p:ext uri="{BB962C8B-B14F-4D97-AF65-F5344CB8AC3E}">
        <p14:creationId xmlns:p14="http://schemas.microsoft.com/office/powerpoint/2010/main" val="8534097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529"/>
                </a:solidFill>
                <a:effectLst/>
                <a:highlight>
                  <a:srgbClr val="FFFFFF"/>
                </a:highlight>
                <a:latin typeface="system-ui"/>
              </a:rPr>
              <a:t>Null Hypothesis (H₀): There is no difference in the average daily arrests between when it rains and when it does not rain.</a:t>
            </a:r>
          </a:p>
          <a:p>
            <a:pPr algn="l"/>
            <a:r>
              <a:rPr lang="en-US" b="0" i="0" dirty="0">
                <a:solidFill>
                  <a:srgbClr val="212529"/>
                </a:solidFill>
                <a:effectLst/>
                <a:highlight>
                  <a:srgbClr val="FFFFFF"/>
                </a:highlight>
                <a:latin typeface="system-ui"/>
              </a:rPr>
              <a:t>Alternative Hypothesis (H₁): There is a difference in the average daily arrests between when it rains and when it does not rain.</a:t>
            </a:r>
          </a:p>
          <a:p>
            <a:pPr algn="l"/>
            <a:endParaRPr lang="en-US" b="0" i="0" dirty="0">
              <a:solidFill>
                <a:srgbClr val="212529"/>
              </a:solidFill>
              <a:effectLst/>
              <a:highlight>
                <a:srgbClr val="FFFFFF"/>
              </a:highlight>
              <a:latin typeface="system-ui"/>
            </a:endParaRPr>
          </a:p>
          <a:p>
            <a:pPr algn="l"/>
            <a:r>
              <a:rPr lang="en-US" b="0" i="0" dirty="0">
                <a:solidFill>
                  <a:srgbClr val="212529"/>
                </a:solidFill>
                <a:effectLst/>
                <a:highlight>
                  <a:srgbClr val="FFFFFF"/>
                </a:highlight>
                <a:latin typeface="system-ui"/>
              </a:rPr>
              <a:t>A reported p-value of almost 0 indicates extremely strong evidence against the null hypothesis. This suggests that the observed relationship between arrest rates and rain is unlikely to be due to random chance. In other words, the data provides strong evidence that rain may be associated with arrest rates.</a:t>
            </a:r>
          </a:p>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12</a:t>
            </a:fld>
            <a:endParaRPr lang="en-US" dirty="0"/>
          </a:p>
        </p:txBody>
      </p:sp>
    </p:spTree>
    <p:extLst>
      <p:ext uri="{BB962C8B-B14F-4D97-AF65-F5344CB8AC3E}">
        <p14:creationId xmlns:p14="http://schemas.microsoft.com/office/powerpoint/2010/main" val="28026604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13</a:t>
            </a:fld>
            <a:endParaRPr lang="en-US" dirty="0"/>
          </a:p>
        </p:txBody>
      </p:sp>
    </p:spTree>
    <p:extLst>
      <p:ext uri="{BB962C8B-B14F-4D97-AF65-F5344CB8AC3E}">
        <p14:creationId xmlns:p14="http://schemas.microsoft.com/office/powerpoint/2010/main" val="34274505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14</a:t>
            </a:fld>
            <a:endParaRPr lang="en-US" dirty="0"/>
          </a:p>
        </p:txBody>
      </p:sp>
    </p:spTree>
    <p:extLst>
      <p:ext uri="{BB962C8B-B14F-4D97-AF65-F5344CB8AC3E}">
        <p14:creationId xmlns:p14="http://schemas.microsoft.com/office/powerpoint/2010/main" val="29519804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12529"/>
                </a:solidFill>
                <a:effectLst/>
                <a:highlight>
                  <a:srgbClr val="FFFFFF"/>
                </a:highlight>
                <a:latin typeface="system-ui"/>
              </a:rPr>
              <a:t>Looking at the scatterplot we see that the concentration of arrests fall in between what one may call the “temperate” range of 40°F to 80°F. This shows that there may be a correlation between the temperature and the number of arrests. It shows a positive correlation up until the extreme temperatures.</a:t>
            </a:r>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15</a:t>
            </a:fld>
            <a:endParaRPr lang="en-US" dirty="0"/>
          </a:p>
        </p:txBody>
      </p:sp>
    </p:spTree>
    <p:extLst>
      <p:ext uri="{BB962C8B-B14F-4D97-AF65-F5344CB8AC3E}">
        <p14:creationId xmlns:p14="http://schemas.microsoft.com/office/powerpoint/2010/main" val="26717542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12529"/>
                </a:solidFill>
                <a:effectLst/>
                <a:highlight>
                  <a:srgbClr val="FFFFFF"/>
                </a:highlight>
                <a:latin typeface="system-ui"/>
              </a:rPr>
              <a:t>Using a linear model does not show a correlation between temperature and arrests. The p-value is 0.79 which is not significant. This indicates that the temperature does not have a significant impact on the number of arrests.</a:t>
            </a:r>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16</a:t>
            </a:fld>
            <a:endParaRPr lang="en-US" dirty="0"/>
          </a:p>
        </p:txBody>
      </p:sp>
    </p:spTree>
    <p:extLst>
      <p:ext uri="{BB962C8B-B14F-4D97-AF65-F5344CB8AC3E}">
        <p14:creationId xmlns:p14="http://schemas.microsoft.com/office/powerpoint/2010/main" val="9937190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12529"/>
                </a:solidFill>
                <a:effectLst/>
                <a:highlight>
                  <a:srgbClr val="FFFFFF"/>
                </a:highlight>
                <a:latin typeface="system-ui"/>
              </a:rPr>
              <a:t>We have a weak positive correlation between temperature and arrests. Indicating there isn’t a strong relationship between the two variables.</a:t>
            </a:r>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17</a:t>
            </a:fld>
            <a:endParaRPr lang="en-US" dirty="0"/>
          </a:p>
        </p:txBody>
      </p:sp>
    </p:spTree>
    <p:extLst>
      <p:ext uri="{BB962C8B-B14F-4D97-AF65-F5344CB8AC3E}">
        <p14:creationId xmlns:p14="http://schemas.microsoft.com/office/powerpoint/2010/main" val="5749911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Trying a quadratic model based on the analysis, it seems this model might not be the best fit. The p-values for both the linear (poly(temp, 2)1) and squared (poly(temp, 2)2) temperature terms are not statistically significant (above 0.05). This suggests the quadratic model doesn't capture a statistically significant relationship between temperature and arrests. The very low R-squared values (both Multiple and Adjusted) indicate the model explains very little of the variation in arrests.</a:t>
            </a:r>
          </a:p>
        </p:txBody>
      </p:sp>
      <p:sp>
        <p:nvSpPr>
          <p:cNvPr id="4" name="Slide Number Placeholder 3"/>
          <p:cNvSpPr>
            <a:spLocks noGrp="1"/>
          </p:cNvSpPr>
          <p:nvPr>
            <p:ph type="sldNum" sz="quarter" idx="5"/>
          </p:nvPr>
        </p:nvSpPr>
        <p:spPr/>
        <p:txBody>
          <a:bodyPr/>
          <a:lstStyle/>
          <a:p>
            <a:fld id="{CC5DA344-5FA2-43F7-9D95-CA56C82B080A}" type="slidenum">
              <a:rPr lang="en-US" smtClean="0"/>
              <a:t>18</a:t>
            </a:fld>
            <a:endParaRPr lang="en-US" dirty="0"/>
          </a:p>
        </p:txBody>
      </p:sp>
    </p:spTree>
    <p:extLst>
      <p:ext uri="{BB962C8B-B14F-4D97-AF65-F5344CB8AC3E}">
        <p14:creationId xmlns:p14="http://schemas.microsoft.com/office/powerpoint/2010/main" val="29628156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this analysis with a separate term for the squared temperature term reaches the same conclusion as the previous model with poly(temp, 2). The quadratic term and the overall model do not capture a statistically significant relationship between temperature and arrests.</a:t>
            </a:r>
          </a:p>
        </p:txBody>
      </p:sp>
      <p:sp>
        <p:nvSpPr>
          <p:cNvPr id="4" name="Slide Number Placeholder 3"/>
          <p:cNvSpPr>
            <a:spLocks noGrp="1"/>
          </p:cNvSpPr>
          <p:nvPr>
            <p:ph type="sldNum" sz="quarter" idx="5"/>
          </p:nvPr>
        </p:nvSpPr>
        <p:spPr/>
        <p:txBody>
          <a:bodyPr/>
          <a:lstStyle/>
          <a:p>
            <a:fld id="{CC5DA344-5FA2-43F7-9D95-CA56C82B080A}" type="slidenum">
              <a:rPr lang="en-US" smtClean="0"/>
              <a:t>19</a:t>
            </a:fld>
            <a:endParaRPr lang="en-US" dirty="0"/>
          </a:p>
        </p:txBody>
      </p:sp>
    </p:spTree>
    <p:extLst>
      <p:ext uri="{BB962C8B-B14F-4D97-AF65-F5344CB8AC3E}">
        <p14:creationId xmlns:p14="http://schemas.microsoft.com/office/powerpoint/2010/main" val="2821576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2</a:t>
            </a:fld>
            <a:endParaRPr lang="en-US" dirty="0"/>
          </a:p>
        </p:txBody>
      </p:sp>
    </p:spTree>
    <p:extLst>
      <p:ext uri="{BB962C8B-B14F-4D97-AF65-F5344CB8AC3E}">
        <p14:creationId xmlns:p14="http://schemas.microsoft.com/office/powerpoint/2010/main" val="12330452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20</a:t>
            </a:fld>
            <a:endParaRPr lang="en-US" dirty="0"/>
          </a:p>
        </p:txBody>
      </p:sp>
    </p:spTree>
    <p:extLst>
      <p:ext uri="{BB962C8B-B14F-4D97-AF65-F5344CB8AC3E}">
        <p14:creationId xmlns:p14="http://schemas.microsoft.com/office/powerpoint/2010/main" val="5652820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21</a:t>
            </a:fld>
            <a:endParaRPr lang="en-US" dirty="0"/>
          </a:p>
        </p:txBody>
      </p:sp>
    </p:spTree>
    <p:extLst>
      <p:ext uri="{BB962C8B-B14F-4D97-AF65-F5344CB8AC3E}">
        <p14:creationId xmlns:p14="http://schemas.microsoft.com/office/powerpoint/2010/main" val="16179295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22</a:t>
            </a:fld>
            <a:endParaRPr lang="en-US" dirty="0"/>
          </a:p>
        </p:txBody>
      </p:sp>
    </p:spTree>
    <p:extLst>
      <p:ext uri="{BB962C8B-B14F-4D97-AF65-F5344CB8AC3E}">
        <p14:creationId xmlns:p14="http://schemas.microsoft.com/office/powerpoint/2010/main" val="22287704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23</a:t>
            </a:fld>
            <a:endParaRPr lang="en-US" dirty="0"/>
          </a:p>
        </p:txBody>
      </p:sp>
    </p:spTree>
    <p:extLst>
      <p:ext uri="{BB962C8B-B14F-4D97-AF65-F5344CB8AC3E}">
        <p14:creationId xmlns:p14="http://schemas.microsoft.com/office/powerpoint/2010/main" val="2974415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dirty="0"/>
          </a:p>
        </p:txBody>
      </p:sp>
    </p:spTree>
    <p:extLst>
      <p:ext uri="{BB962C8B-B14F-4D97-AF65-F5344CB8AC3E}">
        <p14:creationId xmlns:p14="http://schemas.microsoft.com/office/powerpoint/2010/main" val="356408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4</a:t>
            </a:fld>
            <a:endParaRPr lang="en-US" dirty="0"/>
          </a:p>
        </p:txBody>
      </p:sp>
    </p:spTree>
    <p:extLst>
      <p:ext uri="{BB962C8B-B14F-4D97-AF65-F5344CB8AC3E}">
        <p14:creationId xmlns:p14="http://schemas.microsoft.com/office/powerpoint/2010/main" val="465852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is from opendata</a:t>
            </a:r>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dirty="0"/>
          </a:p>
        </p:txBody>
      </p:sp>
    </p:spTree>
    <p:extLst>
      <p:ext uri="{BB962C8B-B14F-4D97-AF65-F5344CB8AC3E}">
        <p14:creationId xmlns:p14="http://schemas.microsoft.com/office/powerpoint/2010/main" val="3988440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6</a:t>
            </a:fld>
            <a:endParaRPr lang="en-US" dirty="0"/>
          </a:p>
        </p:txBody>
      </p:sp>
    </p:spTree>
    <p:extLst>
      <p:ext uri="{BB962C8B-B14F-4D97-AF65-F5344CB8AC3E}">
        <p14:creationId xmlns:p14="http://schemas.microsoft.com/office/powerpoint/2010/main" val="23568051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7</a:t>
            </a:fld>
            <a:endParaRPr lang="en-US" dirty="0"/>
          </a:p>
        </p:txBody>
      </p:sp>
    </p:spTree>
    <p:extLst>
      <p:ext uri="{BB962C8B-B14F-4D97-AF65-F5344CB8AC3E}">
        <p14:creationId xmlns:p14="http://schemas.microsoft.com/office/powerpoint/2010/main" val="2565787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8</a:t>
            </a:fld>
            <a:endParaRPr lang="en-US" dirty="0"/>
          </a:p>
        </p:txBody>
      </p:sp>
    </p:spTree>
    <p:extLst>
      <p:ext uri="{BB962C8B-B14F-4D97-AF65-F5344CB8AC3E}">
        <p14:creationId xmlns:p14="http://schemas.microsoft.com/office/powerpoint/2010/main" val="7440479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12529"/>
                </a:solidFill>
                <a:effectLst/>
                <a:highlight>
                  <a:srgbClr val="FFFFFF"/>
                </a:highlight>
                <a:latin typeface="system-ui"/>
              </a:rPr>
              <a:t>As we see on the summary of daily arrests, the average daily arrests is 869 with a minimum of 91 and a maximum of 1773.</a:t>
            </a:r>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dirty="0"/>
          </a:p>
        </p:txBody>
      </p:sp>
    </p:spTree>
    <p:extLst>
      <p:ext uri="{BB962C8B-B14F-4D97-AF65-F5344CB8AC3E}">
        <p14:creationId xmlns:p14="http://schemas.microsoft.com/office/powerpoint/2010/main" val="1495799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dirty="0"/>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US" dirty="0"/>
              <a:t>Click icon to add picture</a:t>
            </a:r>
          </a:p>
        </p:txBody>
      </p:sp>
    </p:spTree>
    <p:extLst>
      <p:ext uri="{BB962C8B-B14F-4D97-AF65-F5344CB8AC3E}">
        <p14:creationId xmlns:p14="http://schemas.microsoft.com/office/powerpoint/2010/main" val="1007240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 picture">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6EC6AF9-CC07-5258-9160-8C6391530C61}"/>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5BC6DCCE-3025-75FB-9405-8D51DCD63D67}"/>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516CCC3-736F-49AC-F079-9A090DAA816E}"/>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3BF578A-ADDB-6713-E5AD-0FF27EDC2E5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1524000" y="743671"/>
            <a:ext cx="9144000" cy="3361254"/>
          </a:xfrm>
        </p:spPr>
        <p:txBody>
          <a:bodyPr anchor="b">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7620" y="4766434"/>
            <a:ext cx="12207240" cy="2121408"/>
          </a:xfrm>
        </p:spPr>
        <p:txBody>
          <a:bodyPr>
            <a:noAutofit/>
          </a:bodyPr>
          <a:lstStyle>
            <a:lvl1pPr marL="0" indent="0" algn="ctr">
              <a:buNone/>
              <a:defRPr sz="2000"/>
            </a:lvl1pPr>
          </a:lstStyle>
          <a:p>
            <a:r>
              <a:rPr lang="en-US" dirty="0"/>
              <a:t>Click icon to add picture</a:t>
            </a:r>
          </a:p>
        </p:txBody>
      </p:sp>
    </p:spTree>
    <p:extLst>
      <p:ext uri="{BB962C8B-B14F-4D97-AF65-F5344CB8AC3E}">
        <p14:creationId xmlns:p14="http://schemas.microsoft.com/office/powerpoint/2010/main" val="40565285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subtitle + pictur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CF0EA4-D201-44E7-3558-D05CB4233ECE}"/>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A643EA3-ACAA-539C-A041-266A895A2B1C}"/>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681E18B-2347-8DB6-2A7F-3EAC100A412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215072" y="528320"/>
            <a:ext cx="5028566" cy="3354992"/>
          </a:xfrm>
        </p:spPr>
        <p:txBody>
          <a:bodyPr anchor="b">
            <a:noAutofit/>
          </a:bodyPr>
          <a:lstStyle>
            <a:lvl1pPr algn="l">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215072" y="4027992"/>
            <a:ext cx="5028565" cy="1894972"/>
          </a:xfrm>
        </p:spPr>
        <p:txBody>
          <a:bodyPr>
            <a:noAutofit/>
          </a:bodyPr>
          <a:lstStyle>
            <a:lvl1pPr marL="0" indent="0" algn="l">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7257326" y="-11576"/>
            <a:ext cx="4946249" cy="6903720"/>
          </a:xfrm>
          <a:custGeom>
            <a:avLst/>
            <a:gdLst>
              <a:gd name="connsiteX0" fmla="*/ 0 w 4977139"/>
              <a:gd name="connsiteY0" fmla="*/ 0 h 6858000"/>
              <a:gd name="connsiteX1" fmla="*/ 4977139 w 4977139"/>
              <a:gd name="connsiteY1" fmla="*/ 0 h 6858000"/>
              <a:gd name="connsiteX2" fmla="*/ 4977139 w 4977139"/>
              <a:gd name="connsiteY2" fmla="*/ 6858000 h 6858000"/>
              <a:gd name="connsiteX3" fmla="*/ 0 w 4977139"/>
              <a:gd name="connsiteY3" fmla="*/ 6858000 h 6858000"/>
              <a:gd name="connsiteX4" fmla="*/ 0 w 4977139"/>
              <a:gd name="connsiteY4" fmla="*/ 0 h 6858000"/>
              <a:gd name="connsiteX0" fmla="*/ 0 w 4977139"/>
              <a:gd name="connsiteY0" fmla="*/ 0 h 6892724"/>
              <a:gd name="connsiteX1" fmla="*/ 4977139 w 4977139"/>
              <a:gd name="connsiteY1" fmla="*/ 0 h 6892724"/>
              <a:gd name="connsiteX2" fmla="*/ 4977139 w 4977139"/>
              <a:gd name="connsiteY2" fmla="*/ 6858000 h 6892724"/>
              <a:gd name="connsiteX3" fmla="*/ 1863524 w 4977139"/>
              <a:gd name="connsiteY3" fmla="*/ 6892724 h 6892724"/>
              <a:gd name="connsiteX4" fmla="*/ 0 w 4977139"/>
              <a:gd name="connsiteY4" fmla="*/ 0 h 6892724"/>
              <a:gd name="connsiteX0" fmla="*/ 0 w 4977139"/>
              <a:gd name="connsiteY0" fmla="*/ 0 h 6892724"/>
              <a:gd name="connsiteX1" fmla="*/ 4977139 w 4977139"/>
              <a:gd name="connsiteY1" fmla="*/ 0 h 6892724"/>
              <a:gd name="connsiteX2" fmla="*/ 4977139 w 4977139"/>
              <a:gd name="connsiteY2" fmla="*/ 6892724 h 6892724"/>
              <a:gd name="connsiteX3" fmla="*/ 1863524 w 4977139"/>
              <a:gd name="connsiteY3" fmla="*/ 6892724 h 6892724"/>
              <a:gd name="connsiteX4" fmla="*/ 0 w 4977139"/>
              <a:gd name="connsiteY4" fmla="*/ 0 h 6892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7139" h="6892724">
                <a:moveTo>
                  <a:pt x="0" y="0"/>
                </a:moveTo>
                <a:lnTo>
                  <a:pt x="4977139" y="0"/>
                </a:lnTo>
                <a:lnTo>
                  <a:pt x="4977139" y="6892724"/>
                </a:lnTo>
                <a:lnTo>
                  <a:pt x="1863524" y="6892724"/>
                </a:lnTo>
                <a:lnTo>
                  <a:pt x="0" y="0"/>
                </a:lnTo>
                <a:close/>
              </a:path>
            </a:pathLst>
          </a:custGeom>
        </p:spPr>
        <p:txBody>
          <a:bodyPr tIns="274320" rIns="274320">
            <a:normAutofit/>
          </a:bodyPr>
          <a:lstStyle>
            <a:lvl1pPr marL="0" indent="0" algn="r">
              <a:buNone/>
              <a:defRPr sz="2000"/>
            </a:lvl1pPr>
          </a:lstStyle>
          <a:p>
            <a:r>
              <a:rPr lang="en-US" dirty="0"/>
              <a:t>Click icon to add picture</a:t>
            </a:r>
          </a:p>
        </p:txBody>
      </p:sp>
    </p:spTree>
    <p:extLst>
      <p:ext uri="{BB962C8B-B14F-4D97-AF65-F5344CB8AC3E}">
        <p14:creationId xmlns:p14="http://schemas.microsoft.com/office/powerpoint/2010/main" val="2609378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6CBD635-4863-B127-5668-D2C7DA8CDE92}"/>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629720-DD91-8012-686D-AABA439870ED}"/>
              </a:ext>
              <a:ext uri="{C183D7F6-B498-43B3-948B-1728B52AA6E4}">
                <adec:decorative xmlns:adec="http://schemas.microsoft.com/office/drawing/2017/decorative" val="1"/>
              </a:ext>
            </a:extLst>
          </p:cNvPr>
          <p:cNvCxnSpPr>
            <a:cxnSpLocks/>
          </p:cNvCxnSpPr>
          <p:nvPr userDrawn="1"/>
        </p:nvCxnSpPr>
        <p:spPr>
          <a:xfrm flipH="1">
            <a:off x="10911820" y="0"/>
            <a:ext cx="913577" cy="68580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970117" y="185195"/>
            <a:ext cx="6930838" cy="1505493"/>
          </a:xfrm>
        </p:spPr>
        <p:txBody>
          <a:bodyPr anchor="b" anchorCtr="0">
            <a:no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1FB27827-7491-B1C2-D9C5-975A9FF66EC1}"/>
              </a:ext>
            </a:extLst>
          </p:cNvPr>
          <p:cNvSpPr>
            <a:spLocks noGrp="1"/>
          </p:cNvSpPr>
          <p:nvPr>
            <p:ph type="pic" sz="quarter" idx="10"/>
          </p:nvPr>
        </p:nvSpPr>
        <p:spPr>
          <a:xfrm>
            <a:off x="-18788" y="-22860"/>
            <a:ext cx="3291840" cy="6903720"/>
          </a:xfrm>
        </p:spPr>
        <p:txBody>
          <a:bodyPr lIns="182880" tIns="274320" rIns="182880">
            <a:normAutofit/>
          </a:bodyPr>
          <a:lstStyle>
            <a:lvl1pPr marL="0" indent="0" algn="ctr">
              <a:buNone/>
              <a:defRPr sz="2000"/>
            </a:lvl1pPr>
          </a:lstStyle>
          <a:p>
            <a:r>
              <a:rPr lang="en-US" dirty="0"/>
              <a:t>Click icon to add picture</a:t>
            </a:r>
          </a:p>
        </p:txBody>
      </p:sp>
      <p:sp>
        <p:nvSpPr>
          <p:cNvPr id="11" name="Content Placeholder 3">
            <a:extLst>
              <a:ext uri="{FF2B5EF4-FFF2-40B4-BE49-F238E27FC236}">
                <a16:creationId xmlns:a16="http://schemas.microsoft.com/office/drawing/2014/main" id="{7D4D4555-A25D-09B6-36AF-5977189F2DDE}"/>
              </a:ext>
            </a:extLst>
          </p:cNvPr>
          <p:cNvSpPr>
            <a:spLocks noGrp="1"/>
          </p:cNvSpPr>
          <p:nvPr>
            <p:ph sz="half" idx="2" hasCustomPrompt="1"/>
          </p:nvPr>
        </p:nvSpPr>
        <p:spPr>
          <a:xfrm>
            <a:off x="3970116" y="2022395"/>
            <a:ext cx="6941703" cy="4297680"/>
          </a:xfrm>
        </p:spPr>
        <p:txBody>
          <a:bodyPr>
            <a:normAutofit/>
          </a:bodyPr>
          <a:lstStyle>
            <a:lvl1pPr marL="228600" indent="-228600">
              <a:spcBef>
                <a:spcPts val="1000"/>
              </a:spcBef>
              <a:spcAft>
                <a:spcPts val="1500"/>
              </a:spcAft>
              <a:buFont typeface="Arial" panose="020B0604020202020204" pitchFamily="34" charset="0"/>
              <a:buChar char="•"/>
              <a:defRPr sz="1800"/>
            </a:lvl1pPr>
            <a:lvl2pPr>
              <a:spcBef>
                <a:spcPts val="1000"/>
              </a:spcBef>
              <a:spcAft>
                <a:spcPts val="1500"/>
              </a:spcAft>
              <a:defRPr sz="1800"/>
            </a:lvl2pPr>
            <a:lvl3pPr>
              <a:spcBef>
                <a:spcPts val="1000"/>
              </a:spcBef>
              <a:spcAft>
                <a:spcPts val="1500"/>
              </a:spcAft>
              <a:defRPr sz="1800"/>
            </a:lvl3pPr>
            <a:lvl4pPr>
              <a:spcBef>
                <a:spcPts val="1000"/>
              </a:spcBef>
              <a:spcAft>
                <a:spcPts val="1500"/>
              </a:spcAft>
              <a:defRPr sz="1800"/>
            </a:lvl4pPr>
            <a:lvl5pPr>
              <a:spcBef>
                <a:spcPts val="1000"/>
              </a:spcBef>
              <a:spcAft>
                <a:spcPts val="1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23740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7" name="Freeform 10">
            <a:extLst>
              <a:ext uri="{FF2B5EF4-FFF2-40B4-BE49-F238E27FC236}">
                <a16:creationId xmlns:a16="http://schemas.microsoft.com/office/drawing/2014/main" id="{C4293765-78A6-5206-26C2-E8817B2834F6}"/>
              </a:ext>
              <a:ext uri="{C183D7F6-B498-43B3-948B-1728B52AA6E4}">
                <adec:decorative xmlns:adec="http://schemas.microsoft.com/office/drawing/2017/decorative" val="1"/>
              </a:ext>
            </a:extLst>
          </p:cNvPr>
          <p:cNvSpPr/>
          <p:nvPr userDrawn="1"/>
        </p:nvSpPr>
        <p:spPr>
          <a:xfrm>
            <a:off x="0" y="0"/>
            <a:ext cx="7470792" cy="6858000"/>
          </a:xfrm>
          <a:custGeom>
            <a:avLst/>
            <a:gdLst>
              <a:gd name="connsiteX0" fmla="*/ 0 w 7470792"/>
              <a:gd name="connsiteY0" fmla="*/ 0 h 6858000"/>
              <a:gd name="connsiteX1" fmla="*/ 7470792 w 7470792"/>
              <a:gd name="connsiteY1" fmla="*/ 0 h 6858000"/>
              <a:gd name="connsiteX2" fmla="*/ 5633197 w 7470792"/>
              <a:gd name="connsiteY2" fmla="*/ 6858000 h 6858000"/>
              <a:gd name="connsiteX3" fmla="*/ 0 w 747079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470792" h="6858000">
                <a:moveTo>
                  <a:pt x="0" y="0"/>
                </a:moveTo>
                <a:lnTo>
                  <a:pt x="7470792" y="0"/>
                </a:lnTo>
                <a:lnTo>
                  <a:pt x="5633197" y="6858000"/>
                </a:lnTo>
                <a:lnTo>
                  <a:pt x="0" y="685800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n>
                <a:noFill/>
              </a:ln>
            </a:endParaRPr>
          </a:p>
        </p:txBody>
      </p:sp>
      <p:cxnSp>
        <p:nvCxnSpPr>
          <p:cNvPr id="8" name="Straight Connector 7">
            <a:extLst>
              <a:ext uri="{FF2B5EF4-FFF2-40B4-BE49-F238E27FC236}">
                <a16:creationId xmlns:a16="http://schemas.microsoft.com/office/drawing/2014/main" id="{BB4E351F-7451-86A3-5271-0D00B9EFA662}"/>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A860223-A40E-30ED-6832-0825A930BB67}"/>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0B6907E-F17B-783E-D454-DFC62D0977A0}"/>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B12211-7E94-9534-6F2D-2AFD2EBE36F0}"/>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6580245-E985-EC3F-9385-D0F517F0C151}"/>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75A82A3-E3DF-978F-4BD7-10E0F1075B64}"/>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EDC40AE-D1CB-7535-22E2-E6D910FB8229}"/>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685800"/>
            <a:ext cx="9144000" cy="3136738"/>
          </a:xfrm>
        </p:spPr>
        <p:txBody>
          <a:bodyPr anchor="b">
            <a:noAutofit/>
          </a:bodyPr>
          <a:lstStyle>
            <a:lvl1pPr algn="ctr">
              <a:defRPr sz="4400">
                <a:solidFill>
                  <a:schemeClr val="accent6"/>
                </a:solidFill>
              </a:defRPr>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978800"/>
            <a:ext cx="9144000" cy="1965960"/>
          </a:xfrm>
        </p:spPr>
        <p:txBody>
          <a:bodyPr>
            <a:noAutofit/>
          </a:bodyPr>
          <a:lstStyle>
            <a:lvl1pPr marL="0" indent="0" algn="ctr">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5355955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8667566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US" dirty="0"/>
              <a:t>Click icon to add picture</a:t>
            </a:r>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5396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67895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5/12/2024</a:t>
            </a:fld>
            <a:endParaRPr lang="en-US" dirty="0"/>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5/12/2024</a:t>
            </a:fld>
            <a:endParaRPr lang="en-US" dirty="0"/>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1" r:id="rId13"/>
    <p:sldLayoutId id="2147483682" r:id="rId14"/>
    <p:sldLayoutId id="2147483683" r:id="rId15"/>
    <p:sldLayoutId id="2147483684" r:id="rId16"/>
    <p:sldLayoutId id="2147483685" r:id="rId17"/>
    <p:sldLayoutId id="2147483691" r:id="rId18"/>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7.xml"/><Relationship Id="rId7" Type="http://schemas.openxmlformats.org/officeDocument/2006/relationships/image" Target="../media/image10.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1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15.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16.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png"/><Relationship Id="rId5" Type="http://schemas.openxmlformats.org/officeDocument/2006/relationships/image" Target="../media/image17.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2.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hyperlink" Target="mailto:Rashad.Long66@spsmail.cuny.edu" TargetMode="External"/><Relationship Id="rId5" Type="http://schemas.openxmlformats.org/officeDocument/2006/relationships/image" Target="../media/image18.jpeg"/><Relationship Id="rId4"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jpeg"/><Relationship Id="rId5" Type="http://schemas.openxmlformats.org/officeDocument/2006/relationships/hyperlink" Target="https://data.cityofnewyork.us/Public-Safety/NYPD-Arrests-Data-Historic-/8h9b-rp9u/about_data" TargetMode="Externa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jpeg"/><Relationship Id="rId5" Type="http://schemas.openxmlformats.org/officeDocument/2006/relationships/hyperlink" Target="https://data.cityofnewyork.us/Public-Safety/NYPD-Arrest-Data-Year-to-Date-/uip8-fykc/about_data" TargetMode="Externa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5.xml"/><Relationship Id="rId7" Type="http://schemas.openxmlformats.org/officeDocument/2006/relationships/hyperlink" Target="https://www.visualcrossing.com/weather-api" TargetMode="Externa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jpeg"/><Relationship Id="rId5" Type="http://schemas.openxmlformats.org/officeDocument/2006/relationships/hyperlink" Target="https://www.visualcrossing.com/resources/documentation/weather-data/weather-data-documentation/" TargetMode="Externa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FEC93CF-2672-7D78-F278-58C5E012E0DF}"/>
              </a:ext>
            </a:extLst>
          </p:cNvPr>
          <p:cNvSpPr>
            <a:spLocks noGrp="1"/>
          </p:cNvSpPr>
          <p:nvPr>
            <p:ph type="ctrTitle"/>
          </p:nvPr>
        </p:nvSpPr>
        <p:spPr/>
        <p:txBody>
          <a:bodyPr/>
          <a:lstStyle/>
          <a:p>
            <a:r>
              <a:rPr lang="en-US" b="1" dirty="0"/>
              <a:t>NYC Arrests </a:t>
            </a:r>
            <a:br>
              <a:rPr lang="en-US" b="1" dirty="0"/>
            </a:br>
            <a:r>
              <a:rPr lang="en-US" b="1" dirty="0"/>
              <a:t>VS </a:t>
            </a:r>
            <a:br>
              <a:rPr lang="en-US" b="1" dirty="0"/>
            </a:br>
            <a:r>
              <a:rPr lang="en-US" b="1" dirty="0"/>
              <a:t>Weather Variables</a:t>
            </a:r>
          </a:p>
        </p:txBody>
      </p:sp>
      <p:pic>
        <p:nvPicPr>
          <p:cNvPr id="7" name="Picture Placeholder 6" descr="Looking up view of a city with skyscrapers">
            <a:extLst>
              <a:ext uri="{FF2B5EF4-FFF2-40B4-BE49-F238E27FC236}">
                <a16:creationId xmlns:a16="http://schemas.microsoft.com/office/drawing/2014/main" id="{ED21B7CD-3D69-26B5-8A0B-52A19A6B0A26}"/>
              </a:ext>
            </a:extLst>
          </p:cNvPr>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l="72" r="72"/>
          <a:stretch/>
        </p:blipFill>
        <p:spPr/>
      </p:pic>
      <p:pic>
        <p:nvPicPr>
          <p:cNvPr id="5" name="Audio 4">
            <a:hlinkClick r:id="" action="ppaction://media"/>
            <a:extLst>
              <a:ext uri="{FF2B5EF4-FFF2-40B4-BE49-F238E27FC236}">
                <a16:creationId xmlns:a16="http://schemas.microsoft.com/office/drawing/2014/main" id="{59E9E715-BFF7-41D4-CD35-799D062D859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78994387"/>
      </p:ext>
    </p:extLst>
  </p:cSld>
  <p:clrMapOvr>
    <a:masterClrMapping/>
  </p:clrMapOvr>
  <mc:AlternateContent xmlns:mc="http://schemas.openxmlformats.org/markup-compatibility/2006">
    <mc:Choice xmlns:p14="http://schemas.microsoft.com/office/powerpoint/2010/main" Requires="p14">
      <p:transition spd="slow" p14:dur="2000" advTm="22950"/>
    </mc:Choice>
    <mc:Fallback>
      <p:transition spd="slow" advTm="229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166688" y="541964"/>
            <a:ext cx="5562600" cy="4116436"/>
          </a:xfrm>
        </p:spPr>
        <p:txBody>
          <a:bodyPr vert="horz" lIns="91440" tIns="45720" rIns="91440" bIns="45720" rtlCol="0" anchor="b">
            <a:normAutofit/>
          </a:bodyPr>
          <a:lstStyle/>
          <a:p>
            <a:r>
              <a:rPr lang="en-US" sz="5400" dirty="0"/>
              <a:t>Distribution of Daily Arrests</a:t>
            </a:r>
          </a:p>
        </p:txBody>
      </p:sp>
      <p:cxnSp>
        <p:nvCxnSpPr>
          <p:cNvPr id="27" name="Straight Connector 26">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E38C3546-000D-1BAA-4216-DA3CC3BDE4F3}"/>
              </a:ext>
            </a:extLst>
          </p:cNvPr>
          <p:cNvPicPr>
            <a:picLocks noChangeAspect="1"/>
          </p:cNvPicPr>
          <p:nvPr/>
        </p:nvPicPr>
        <p:blipFill>
          <a:blip r:embed="rId5"/>
          <a:stretch>
            <a:fillRect/>
          </a:stretch>
        </p:blipFill>
        <p:spPr>
          <a:xfrm>
            <a:off x="6096000" y="1493325"/>
            <a:ext cx="5562600" cy="3879913"/>
          </a:xfrm>
          <a:prstGeom prst="rect">
            <a:avLst/>
          </a:prstGeom>
        </p:spPr>
      </p:pic>
      <p:pic>
        <p:nvPicPr>
          <p:cNvPr id="7" name="Audio 6">
            <a:hlinkClick r:id="" action="ppaction://media"/>
            <a:extLst>
              <a:ext uri="{FF2B5EF4-FFF2-40B4-BE49-F238E27FC236}">
                <a16:creationId xmlns:a16="http://schemas.microsoft.com/office/drawing/2014/main" id="{F401BDD0-63E3-87D2-349F-54D6046FC77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22256545"/>
      </p:ext>
    </p:extLst>
  </p:cSld>
  <p:clrMapOvr>
    <a:masterClrMapping/>
  </p:clrMapOvr>
  <mc:AlternateContent xmlns:mc="http://schemas.openxmlformats.org/markup-compatibility/2006">
    <mc:Choice xmlns:p14="http://schemas.microsoft.com/office/powerpoint/2010/main" Requires="p14">
      <p:transition spd="slow" p14:dur="2000" advTm="7837"/>
    </mc:Choice>
    <mc:Fallback>
      <p:transition spd="slow" advTm="7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2" name="Straight Connector 81">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96" name="Rectangle 95">
            <a:extLst>
              <a:ext uri="{FF2B5EF4-FFF2-40B4-BE49-F238E27FC236}">
                <a16:creationId xmlns:a16="http://schemas.microsoft.com/office/drawing/2014/main" id="{2B78D151-52A1-46B3-8374-570DA802E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Rectangle 97">
            <a:extLst>
              <a:ext uri="{FF2B5EF4-FFF2-40B4-BE49-F238E27FC236}">
                <a16:creationId xmlns:a16="http://schemas.microsoft.com/office/drawing/2014/main" id="{4812B206-25E9-4F8B-AED7-8353BA625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49100"/>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0" name="Straight Connector 99">
            <a:extLst>
              <a:ext uri="{FF2B5EF4-FFF2-40B4-BE49-F238E27FC236}">
                <a16:creationId xmlns:a16="http://schemas.microsoft.com/office/drawing/2014/main" id="{E142A6D3-8DB2-4EE4-B19A-4C40D070FE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0990" y="4849100"/>
            <a:ext cx="2366826"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FD73BD45-87D9-44BD-8E6F-A575FFD9C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a:endCxn id="12" idx="1"/>
          </p:cNvCxnSpPr>
          <p:nvPr>
            <p:extLst>
              <p:ext uri="{386F3935-93C4-4BCD-93E2-E3B085C9AB24}">
                <p16:designElem xmlns:p16="http://schemas.microsoft.com/office/powerpoint/2015/main" val="1"/>
              </p:ext>
            </p:extLst>
          </p:nvPr>
        </p:nvCxnSpPr>
        <p:spPr>
          <a:xfrm flipH="1">
            <a:off x="0" y="4849099"/>
            <a:ext cx="3027816" cy="100445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1524000" y="4995894"/>
            <a:ext cx="9144000" cy="1006339"/>
          </a:xfrm>
        </p:spPr>
        <p:txBody>
          <a:bodyPr vert="horz" lIns="91440" tIns="45720" rIns="91440" bIns="45720" rtlCol="0" anchor="b">
            <a:normAutofit/>
          </a:bodyPr>
          <a:lstStyle/>
          <a:p>
            <a:pPr algn="ctr"/>
            <a:r>
              <a:rPr lang="en-US" sz="4000" dirty="0"/>
              <a:t>Total Arrests by Rain</a:t>
            </a:r>
          </a:p>
        </p:txBody>
      </p:sp>
      <p:pic>
        <p:nvPicPr>
          <p:cNvPr id="5" name="Picture 4">
            <a:extLst>
              <a:ext uri="{FF2B5EF4-FFF2-40B4-BE49-F238E27FC236}">
                <a16:creationId xmlns:a16="http://schemas.microsoft.com/office/drawing/2014/main" id="{257D1000-C824-FC3E-B6BD-4353AA54431E}"/>
              </a:ext>
            </a:extLst>
          </p:cNvPr>
          <p:cNvPicPr>
            <a:picLocks noChangeAspect="1"/>
          </p:cNvPicPr>
          <p:nvPr/>
        </p:nvPicPr>
        <p:blipFill>
          <a:blip r:embed="rId5"/>
          <a:stretch>
            <a:fillRect/>
          </a:stretch>
        </p:blipFill>
        <p:spPr>
          <a:xfrm>
            <a:off x="539344" y="1210102"/>
            <a:ext cx="3499791" cy="2414855"/>
          </a:xfrm>
          <a:prstGeom prst="rect">
            <a:avLst/>
          </a:prstGeom>
        </p:spPr>
      </p:pic>
      <p:pic>
        <p:nvPicPr>
          <p:cNvPr id="9" name="Picture 8">
            <a:extLst>
              <a:ext uri="{FF2B5EF4-FFF2-40B4-BE49-F238E27FC236}">
                <a16:creationId xmlns:a16="http://schemas.microsoft.com/office/drawing/2014/main" id="{38FE4927-9329-8C14-7F6D-F388ADE246AC}"/>
              </a:ext>
            </a:extLst>
          </p:cNvPr>
          <p:cNvPicPr>
            <a:picLocks noChangeAspect="1"/>
          </p:cNvPicPr>
          <p:nvPr/>
        </p:nvPicPr>
        <p:blipFill>
          <a:blip r:embed="rId6"/>
          <a:stretch>
            <a:fillRect/>
          </a:stretch>
        </p:blipFill>
        <p:spPr>
          <a:xfrm>
            <a:off x="4361005" y="1371904"/>
            <a:ext cx="3499791" cy="2091251"/>
          </a:xfrm>
          <a:prstGeom prst="rect">
            <a:avLst/>
          </a:prstGeom>
        </p:spPr>
      </p:pic>
      <p:pic>
        <p:nvPicPr>
          <p:cNvPr id="7" name="Picture 6">
            <a:extLst>
              <a:ext uri="{FF2B5EF4-FFF2-40B4-BE49-F238E27FC236}">
                <a16:creationId xmlns:a16="http://schemas.microsoft.com/office/drawing/2014/main" id="{CA3A6E39-C603-E638-EF27-5717A3BB5787}"/>
              </a:ext>
            </a:extLst>
          </p:cNvPr>
          <p:cNvPicPr>
            <a:picLocks noChangeAspect="1"/>
          </p:cNvPicPr>
          <p:nvPr/>
        </p:nvPicPr>
        <p:blipFill>
          <a:blip r:embed="rId7"/>
          <a:stretch>
            <a:fillRect/>
          </a:stretch>
        </p:blipFill>
        <p:spPr>
          <a:xfrm>
            <a:off x="8158808" y="1420878"/>
            <a:ext cx="3499791" cy="1993302"/>
          </a:xfrm>
          <a:prstGeom prst="rect">
            <a:avLst/>
          </a:prstGeom>
        </p:spPr>
      </p:pic>
      <p:cxnSp>
        <p:nvCxnSpPr>
          <p:cNvPr id="117" name="Straight Connector 116">
            <a:extLst>
              <a:ext uri="{FF2B5EF4-FFF2-40B4-BE49-F238E27FC236}">
                <a16:creationId xmlns:a16="http://schemas.microsoft.com/office/drawing/2014/main" id="{2178E38C-83CD-4BC6-893D-662EF9BFAA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602477" y="4849098"/>
            <a:ext cx="339224" cy="20089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C965CFDB-63A4-4033-A10B-8444138F68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82420" y="4849097"/>
            <a:ext cx="3309580" cy="138214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3" name="Audio 12">
            <a:hlinkClick r:id="" action="ppaction://media"/>
            <a:extLst>
              <a:ext uri="{FF2B5EF4-FFF2-40B4-BE49-F238E27FC236}">
                <a16:creationId xmlns:a16="http://schemas.microsoft.com/office/drawing/2014/main" id="{965DCCE5-1B18-EF12-F107-CD0A25BF39A5}"/>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0361299"/>
      </p:ext>
    </p:extLst>
  </p:cSld>
  <p:clrMapOvr>
    <a:masterClrMapping/>
  </p:clrMapOvr>
  <mc:AlternateContent xmlns:mc="http://schemas.openxmlformats.org/markup-compatibility/2006">
    <mc:Choice xmlns:p14="http://schemas.microsoft.com/office/powerpoint/2010/main" Requires="p14">
      <p:transition spd="slow" p14:dur="2000" advTm="23170"/>
    </mc:Choice>
    <mc:Fallback>
      <p:transition spd="slow" advTm="23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07" name="Straight Connector 110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08" name="Straight Connector 1107">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09" name="Straight Connector 110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10" name="Straight Connector 1109">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11" name="Straight Connector 1110">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12" name="Straight Connector 1111">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13" name="Straight Connector 111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114" name="Rectangle 1113">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5" name="Freeform: Shape 1114">
            <a:extLst>
              <a:ext uri="{FF2B5EF4-FFF2-40B4-BE49-F238E27FC236}">
                <a16:creationId xmlns:a16="http://schemas.microsoft.com/office/drawing/2014/main" id="{ED61EC8C-9F54-4671-8E82-4AE6101D6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7177768" y="0"/>
            <a:ext cx="5014232" cy="6868738"/>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2713264 w 4584879"/>
              <a:gd name="connsiteY2" fmla="*/ 6863976 h 6863976"/>
              <a:gd name="connsiteX3" fmla="*/ 0 w 4584879"/>
              <a:gd name="connsiteY3" fmla="*/ 6863976 h 6863976"/>
              <a:gd name="connsiteX4" fmla="*/ 0 w 4584879"/>
              <a:gd name="connsiteY4" fmla="*/ 0 h 6863976"/>
              <a:gd name="connsiteX0" fmla="*/ 0 w 4408998"/>
              <a:gd name="connsiteY0" fmla="*/ 4762 h 6868738"/>
              <a:gd name="connsiteX1" fmla="*/ 4408998 w 4408998"/>
              <a:gd name="connsiteY1" fmla="*/ 0 h 6868738"/>
              <a:gd name="connsiteX2" fmla="*/ 2713264 w 4408998"/>
              <a:gd name="connsiteY2" fmla="*/ 6868738 h 6868738"/>
              <a:gd name="connsiteX3" fmla="*/ 0 w 4408998"/>
              <a:gd name="connsiteY3" fmla="*/ 6868738 h 6868738"/>
              <a:gd name="connsiteX4" fmla="*/ 0 w 4408998"/>
              <a:gd name="connsiteY4" fmla="*/ 4762 h 6868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998" h="6868738">
                <a:moveTo>
                  <a:pt x="0" y="4762"/>
                </a:moveTo>
                <a:lnTo>
                  <a:pt x="4408998" y="0"/>
                </a:lnTo>
                <a:lnTo>
                  <a:pt x="2713264" y="6868738"/>
                </a:lnTo>
                <a:lnTo>
                  <a:pt x="0" y="6868738"/>
                </a:lnTo>
                <a:lnTo>
                  <a:pt x="0" y="476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7758752" y="3109913"/>
            <a:ext cx="3738926" cy="3076576"/>
          </a:xfrm>
        </p:spPr>
        <p:txBody>
          <a:bodyPr vert="horz" lIns="91440" tIns="45720" rIns="91440" bIns="45720" rtlCol="0" anchor="b">
            <a:normAutofit/>
          </a:bodyPr>
          <a:lstStyle/>
          <a:p>
            <a:pPr algn="r"/>
            <a:r>
              <a:rPr lang="en-US" sz="4400" dirty="0"/>
              <a:t>Null Hypothesis</a:t>
            </a:r>
          </a:p>
        </p:txBody>
      </p:sp>
      <p:pic>
        <p:nvPicPr>
          <p:cNvPr id="1028" name="Picture 4">
            <a:extLst>
              <a:ext uri="{FF2B5EF4-FFF2-40B4-BE49-F238E27FC236}">
                <a16:creationId xmlns:a16="http://schemas.microsoft.com/office/drawing/2014/main" id="{B14A6CB4-F52A-8565-CA9F-FE736CEFFF83}"/>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33400" y="1074214"/>
            <a:ext cx="6593401" cy="4709571"/>
          </a:xfrm>
          <a:prstGeom prst="rect">
            <a:avLst/>
          </a:prstGeom>
          <a:noFill/>
          <a:extLst>
            <a:ext uri="{909E8E84-426E-40DD-AFC4-6F175D3DCCD1}">
              <a14:hiddenFill xmlns:a14="http://schemas.microsoft.com/office/drawing/2010/main">
                <a:solidFill>
                  <a:srgbClr val="FFFFFF"/>
                </a:solidFill>
              </a14:hiddenFill>
            </a:ext>
          </a:extLst>
        </p:spPr>
      </p:pic>
      <p:cxnSp>
        <p:nvCxnSpPr>
          <p:cNvPr id="1116" name="Straight Connector 1115">
            <a:extLst>
              <a:ext uri="{FF2B5EF4-FFF2-40B4-BE49-F238E27FC236}">
                <a16:creationId xmlns:a16="http://schemas.microsoft.com/office/drawing/2014/main" id="{3A5D40F5-A8C4-4952-BCA6-4D0D14F8BF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58751" y="0"/>
            <a:ext cx="532263"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8" name="Audio 7">
            <a:hlinkClick r:id="" action="ppaction://media"/>
            <a:extLst>
              <a:ext uri="{FF2B5EF4-FFF2-40B4-BE49-F238E27FC236}">
                <a16:creationId xmlns:a16="http://schemas.microsoft.com/office/drawing/2014/main" id="{EBFC5505-0CAA-1499-B69A-3FA2DA52AEA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46678689"/>
      </p:ext>
    </p:extLst>
  </p:cSld>
  <p:clrMapOvr>
    <a:masterClrMapping/>
  </p:clrMapOvr>
  <mc:AlternateContent xmlns:mc="http://schemas.openxmlformats.org/markup-compatibility/2006">
    <mc:Choice xmlns:p14="http://schemas.microsoft.com/office/powerpoint/2010/main" Requires="p14">
      <p:transition spd="slow" p14:dur="2000" advTm="23855"/>
    </mc:Choice>
    <mc:Fallback>
      <p:transition spd="slow" advTm="238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8"/>
                </p:tgtEl>
              </p:cMediaNode>
            </p:audio>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noFill/>
        </p:spPr>
        <p:txBody>
          <a:bodyPr/>
          <a:lstStyle/>
          <a:p>
            <a:r>
              <a:rPr lang="en-US" dirty="0"/>
              <a:t>Exploratory Data Analysis</a:t>
            </a:r>
          </a:p>
        </p:txBody>
      </p:sp>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noFill/>
        </p:spPr>
        <p:txBody>
          <a:bodyPr/>
          <a:lstStyle/>
          <a:p>
            <a:r>
              <a:rPr lang="en-US" dirty="0"/>
              <a:t>Temperature Vs Daily Arrests</a:t>
            </a:r>
          </a:p>
        </p:txBody>
      </p:sp>
      <p:pic>
        <p:nvPicPr>
          <p:cNvPr id="5" name="Audio 4">
            <a:hlinkClick r:id="" action="ppaction://media"/>
            <a:extLst>
              <a:ext uri="{FF2B5EF4-FFF2-40B4-BE49-F238E27FC236}">
                <a16:creationId xmlns:a16="http://schemas.microsoft.com/office/drawing/2014/main" id="{8359E286-889A-4459-E621-6E442A6176F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57304558"/>
      </p:ext>
    </p:extLst>
  </p:cSld>
  <p:clrMapOvr>
    <a:masterClrMapping/>
  </p:clrMapOvr>
  <mc:AlternateContent xmlns:mc="http://schemas.openxmlformats.org/markup-compatibility/2006">
    <mc:Choice xmlns:p14="http://schemas.microsoft.com/office/powerpoint/2010/main" Requires="p14">
      <p:transition spd="slow" p14:dur="2000" advTm="10990"/>
    </mc:Choice>
    <mc:Fallback>
      <p:transition spd="slow" advTm="10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80" name="Straight Connector 207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82" name="Straight Connector 208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84" name="Straight Connector 208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86" name="Straight Connector 208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88" name="Straight Connector 208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90" name="Straight Connector 208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92" name="Straight Connector 209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094" name="Rectangle 2093">
            <a:extLst>
              <a:ext uri="{FF2B5EF4-FFF2-40B4-BE49-F238E27FC236}">
                <a16:creationId xmlns:a16="http://schemas.microsoft.com/office/drawing/2014/main" id="{10A34275-CD0A-499C-9600-C96742FACE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096" name="Straight Connector 2095">
            <a:extLst>
              <a:ext uri="{FF2B5EF4-FFF2-40B4-BE49-F238E27FC236}">
                <a16:creationId xmlns:a16="http://schemas.microsoft.com/office/drawing/2014/main" id="{1852546B-EF97-46E8-A930-3A033410668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7587" y="2720800"/>
            <a:ext cx="3470809" cy="41326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98" name="Straight Connector 2097">
            <a:extLst>
              <a:ext uri="{FF2B5EF4-FFF2-40B4-BE49-F238E27FC236}">
                <a16:creationId xmlns:a16="http://schemas.microsoft.com/office/drawing/2014/main" id="{12801F4A-0A74-45E0-8E5A-65A65252A3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40"/>
            <a:ext cx="1274412" cy="49672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00" name="Straight Connector 2099">
            <a:extLst>
              <a:ext uri="{FF2B5EF4-FFF2-40B4-BE49-F238E27FC236}">
                <a16:creationId xmlns:a16="http://schemas.microsoft.com/office/drawing/2014/main" id="{AD245F29-ABE7-4BB1-8164-5F4C4604B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257800" y="0"/>
            <a:ext cx="6926614" cy="112236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286014" y="1122363"/>
            <a:ext cx="3316463" cy="3025308"/>
          </a:xfrm>
        </p:spPr>
        <p:txBody>
          <a:bodyPr vert="horz" lIns="91440" tIns="45720" rIns="91440" bIns="45720" rtlCol="0" anchor="b">
            <a:normAutofit/>
          </a:bodyPr>
          <a:lstStyle/>
          <a:p>
            <a:pPr algn="r"/>
            <a:r>
              <a:rPr lang="en-US" sz="3400" dirty="0"/>
              <a:t>Distribution of Arrests</a:t>
            </a:r>
          </a:p>
        </p:txBody>
      </p:sp>
      <p:cxnSp>
        <p:nvCxnSpPr>
          <p:cNvPr id="2102" name="Straight Connector 2101">
            <a:extLst>
              <a:ext uri="{FF2B5EF4-FFF2-40B4-BE49-F238E27FC236}">
                <a16:creationId xmlns:a16="http://schemas.microsoft.com/office/drawing/2014/main" id="{CF00EEAF-0634-4EEB-81E5-9FBC2170F3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7102" y="6051582"/>
            <a:ext cx="4847312" cy="80641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04" name="Straight Connector 2103">
            <a:extLst>
              <a:ext uri="{FF2B5EF4-FFF2-40B4-BE49-F238E27FC236}">
                <a16:creationId xmlns:a16="http://schemas.microsoft.com/office/drawing/2014/main" id="{53E11676-332F-449D-9A03-6CE4ED25CC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225160" y="0"/>
            <a:ext cx="3541141"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6F318A5A-4169-625D-F10D-DD2B659C3447}"/>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32755" y="845269"/>
            <a:ext cx="7228091" cy="5162921"/>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8611B21A-7364-F410-9EDA-C3E3BB99B08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83599614"/>
      </p:ext>
    </p:extLst>
  </p:cSld>
  <p:clrMapOvr>
    <a:masterClrMapping/>
  </p:clrMapOvr>
  <mc:AlternateContent xmlns:mc="http://schemas.openxmlformats.org/markup-compatibility/2006">
    <mc:Choice xmlns:p14="http://schemas.microsoft.com/office/powerpoint/2010/main" Requires="p14">
      <p:transition spd="slow" p14:dur="2000" advTm="9815"/>
    </mc:Choice>
    <mc:Fallback>
      <p:transition spd="slow" advTm="9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079" name="Straight Connector 307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81" name="Straight Connector 3080">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83" name="Straight Connector 308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85" name="Straight Connector 3084">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87" name="Straight Connector 3086">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89" name="Straight Connector 308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91" name="Straight Connector 3090">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3093" name="Rectangle 3092">
            <a:extLst>
              <a:ext uri="{FF2B5EF4-FFF2-40B4-BE49-F238E27FC236}">
                <a16:creationId xmlns:a16="http://schemas.microsoft.com/office/drawing/2014/main" id="{6E0D4398-84C2-41B8-BF30-3157F7B18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74" name="Picture 2">
            <a:extLst>
              <a:ext uri="{FF2B5EF4-FFF2-40B4-BE49-F238E27FC236}">
                <a16:creationId xmlns:a16="http://schemas.microsoft.com/office/drawing/2014/main" id="{C84DBD77-86F4-C9FB-231B-B5B65067C10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833" r="4" b="4"/>
          <a:stretch/>
        </p:blipFill>
        <p:spPr bwMode="auto">
          <a:xfrm>
            <a:off x="20" y="10"/>
            <a:ext cx="9137156" cy="6857989"/>
          </a:xfrm>
          <a:prstGeom prst="rect">
            <a:avLst/>
          </a:prstGeom>
          <a:noFill/>
          <a:extLst>
            <a:ext uri="{909E8E84-426E-40DD-AFC4-6F175D3DCCD1}">
              <a14:hiddenFill xmlns:a14="http://schemas.microsoft.com/office/drawing/2010/main">
                <a:solidFill>
                  <a:srgbClr val="FFFFFF"/>
                </a:solidFill>
              </a14:hiddenFill>
            </a:ext>
          </a:extLst>
        </p:spPr>
      </p:pic>
      <p:sp>
        <p:nvSpPr>
          <p:cNvPr id="3095" name="Rectangle 23">
            <a:extLst>
              <a:ext uri="{FF2B5EF4-FFF2-40B4-BE49-F238E27FC236}">
                <a16:creationId xmlns:a16="http://schemas.microsoft.com/office/drawing/2014/main" id="{1E519840-CB5B-442F-AF8C-F848E76997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5558" y="-6724"/>
            <a:ext cx="4265457" cy="6868736"/>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2240216 w 5664007"/>
              <a:gd name="connsiteY0" fmla="*/ 0 h 6857998"/>
              <a:gd name="connsiteX1" fmla="*/ 5664007 w 5664007"/>
              <a:gd name="connsiteY1" fmla="*/ 0 h 6857998"/>
              <a:gd name="connsiteX2" fmla="*/ 5664007 w 5664007"/>
              <a:gd name="connsiteY2" fmla="*/ 6857998 h 6857998"/>
              <a:gd name="connsiteX3" fmla="*/ 0 w 5664007"/>
              <a:gd name="connsiteY3" fmla="*/ 6846045 h 6857998"/>
              <a:gd name="connsiteX4" fmla="*/ 2240216 w 5664007"/>
              <a:gd name="connsiteY4" fmla="*/ 0 h 6857998"/>
              <a:gd name="connsiteX0" fmla="*/ 2170935 w 5594726"/>
              <a:gd name="connsiteY0" fmla="*/ 0 h 6865085"/>
              <a:gd name="connsiteX1" fmla="*/ 5594726 w 5594726"/>
              <a:gd name="connsiteY1" fmla="*/ 0 h 6865085"/>
              <a:gd name="connsiteX2" fmla="*/ 5594726 w 5594726"/>
              <a:gd name="connsiteY2" fmla="*/ 6857998 h 6865085"/>
              <a:gd name="connsiteX3" fmla="*/ 0 w 5594726"/>
              <a:gd name="connsiteY3" fmla="*/ 6865085 h 6865085"/>
              <a:gd name="connsiteX4" fmla="*/ 2170935 w 5594726"/>
              <a:gd name="connsiteY4" fmla="*/ 0 h 6865085"/>
              <a:gd name="connsiteX0" fmla="*/ 1747097 w 5170888"/>
              <a:gd name="connsiteY0" fmla="*/ 0 h 6865085"/>
              <a:gd name="connsiteX1" fmla="*/ 5170888 w 5170888"/>
              <a:gd name="connsiteY1" fmla="*/ 0 h 6865085"/>
              <a:gd name="connsiteX2" fmla="*/ 5170888 w 5170888"/>
              <a:gd name="connsiteY2" fmla="*/ 6857998 h 6865085"/>
              <a:gd name="connsiteX3" fmla="*/ 0 w 5170888"/>
              <a:gd name="connsiteY3" fmla="*/ 6865085 h 6865085"/>
              <a:gd name="connsiteX4" fmla="*/ 1747097 w 5170888"/>
              <a:gd name="connsiteY4" fmla="*/ 0 h 6865085"/>
              <a:gd name="connsiteX0" fmla="*/ 1404766 w 5170888"/>
              <a:gd name="connsiteY0" fmla="*/ 0 h 6865085"/>
              <a:gd name="connsiteX1" fmla="*/ 5170888 w 5170888"/>
              <a:gd name="connsiteY1" fmla="*/ 0 h 6865085"/>
              <a:gd name="connsiteX2" fmla="*/ 5170888 w 5170888"/>
              <a:gd name="connsiteY2" fmla="*/ 6857998 h 6865085"/>
              <a:gd name="connsiteX3" fmla="*/ 0 w 5170888"/>
              <a:gd name="connsiteY3" fmla="*/ 6865085 h 6865085"/>
              <a:gd name="connsiteX4" fmla="*/ 1404766 w 5170888"/>
              <a:gd name="connsiteY4" fmla="*/ 0 h 6865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0888" h="6865085">
                <a:moveTo>
                  <a:pt x="1404766" y="0"/>
                </a:moveTo>
                <a:lnTo>
                  <a:pt x="5170888" y="0"/>
                </a:lnTo>
                <a:lnTo>
                  <a:pt x="5170888" y="6857998"/>
                </a:lnTo>
                <a:lnTo>
                  <a:pt x="0" y="6865085"/>
                </a:lnTo>
                <a:lnTo>
                  <a:pt x="1404766"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504880" y="3025587"/>
            <a:ext cx="3605520" cy="3123213"/>
          </a:xfrm>
        </p:spPr>
        <p:txBody>
          <a:bodyPr vert="horz" lIns="91440" tIns="45720" rIns="91440" bIns="45720" rtlCol="0" anchor="b">
            <a:normAutofit/>
          </a:bodyPr>
          <a:lstStyle/>
          <a:p>
            <a:pPr algn="r"/>
            <a:r>
              <a:rPr lang="en-US" sz="3100" i="1" kern="1200" cap="all" baseline="0" dirty="0">
                <a:solidFill>
                  <a:schemeClr val="tx2"/>
                </a:solidFill>
                <a:latin typeface="+mj-lt"/>
                <a:ea typeface="+mj-ea"/>
                <a:cs typeface="+mj-cs"/>
              </a:rPr>
              <a:t>Temperature</a:t>
            </a:r>
            <a:br>
              <a:rPr lang="en-US" sz="3100" i="1" kern="1200" cap="all" baseline="0" dirty="0">
                <a:solidFill>
                  <a:schemeClr val="tx2"/>
                </a:solidFill>
                <a:latin typeface="+mj-lt"/>
                <a:ea typeface="+mj-ea"/>
                <a:cs typeface="+mj-cs"/>
              </a:rPr>
            </a:br>
            <a:r>
              <a:rPr lang="en-US" sz="3100" i="1" kern="1200" cap="all" baseline="0" dirty="0">
                <a:solidFill>
                  <a:schemeClr val="tx2"/>
                </a:solidFill>
                <a:latin typeface="+mj-lt"/>
                <a:ea typeface="+mj-ea"/>
                <a:cs typeface="+mj-cs"/>
              </a:rPr>
              <a:t> vs.</a:t>
            </a:r>
            <a:br>
              <a:rPr lang="en-US" sz="3100" i="1" kern="1200" cap="all" baseline="0" dirty="0">
                <a:solidFill>
                  <a:schemeClr val="tx2"/>
                </a:solidFill>
                <a:latin typeface="+mj-lt"/>
                <a:ea typeface="+mj-ea"/>
                <a:cs typeface="+mj-cs"/>
              </a:rPr>
            </a:br>
            <a:r>
              <a:rPr lang="en-US" sz="3100" i="1" kern="1200" cap="all" baseline="0" dirty="0">
                <a:solidFill>
                  <a:schemeClr val="tx2"/>
                </a:solidFill>
                <a:latin typeface="+mj-lt"/>
                <a:ea typeface="+mj-ea"/>
                <a:cs typeface="+mj-cs"/>
              </a:rPr>
              <a:t>Arrests</a:t>
            </a:r>
          </a:p>
        </p:txBody>
      </p:sp>
      <p:cxnSp>
        <p:nvCxnSpPr>
          <p:cNvPr id="3097" name="Straight Connector 3096">
            <a:extLst>
              <a:ext uri="{FF2B5EF4-FFF2-40B4-BE49-F238E27FC236}">
                <a16:creationId xmlns:a16="http://schemas.microsoft.com/office/drawing/2014/main" id="{AC7EF422-3076-48F2-A38B-7CA851778E0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31959" y="0"/>
            <a:ext cx="5279056" cy="77792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99" name="Straight Connector 3098">
            <a:extLst>
              <a:ext uri="{FF2B5EF4-FFF2-40B4-BE49-F238E27FC236}">
                <a16:creationId xmlns:a16="http://schemas.microsoft.com/office/drawing/2014/main" id="{6896548C-21A4-493D-B220-64E89F1EF6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81082" y="-6724"/>
            <a:ext cx="2279175" cy="686472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4" name="Audio 3">
            <a:hlinkClick r:id="" action="ppaction://media"/>
            <a:extLst>
              <a:ext uri="{FF2B5EF4-FFF2-40B4-BE49-F238E27FC236}">
                <a16:creationId xmlns:a16="http://schemas.microsoft.com/office/drawing/2014/main" id="{DFF67014-FE94-DB88-E407-DDEFFA03956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70024620"/>
      </p:ext>
    </p:extLst>
  </p:cSld>
  <p:clrMapOvr>
    <a:masterClrMapping/>
  </p:clrMapOvr>
  <mc:AlternateContent xmlns:mc="http://schemas.openxmlformats.org/markup-compatibility/2006">
    <mc:Choice xmlns:p14="http://schemas.microsoft.com/office/powerpoint/2010/main" Requires="p14">
      <p:transition spd="slow" p14:dur="2000" advTm="31612"/>
    </mc:Choice>
    <mc:Fallback>
      <p:transition spd="slow" advTm="31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145" name="Straight Connector 314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47" name="Straight Connector 314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49" name="Straight Connector 314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51" name="Straight Connector 315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53" name="Straight Connector 315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55" name="Straight Connector 315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57" name="Straight Connector 315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3159" name="Rectangle 3158">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61" name="Freeform: Shape 3160">
            <a:extLst>
              <a:ext uri="{FF2B5EF4-FFF2-40B4-BE49-F238E27FC236}">
                <a16:creationId xmlns:a16="http://schemas.microsoft.com/office/drawing/2014/main" id="{ED61EC8C-9F54-4671-8E82-4AE6101D6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7177768" y="0"/>
            <a:ext cx="5014232" cy="6868738"/>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2713264 w 4584879"/>
              <a:gd name="connsiteY2" fmla="*/ 6863976 h 6863976"/>
              <a:gd name="connsiteX3" fmla="*/ 0 w 4584879"/>
              <a:gd name="connsiteY3" fmla="*/ 6863976 h 6863976"/>
              <a:gd name="connsiteX4" fmla="*/ 0 w 4584879"/>
              <a:gd name="connsiteY4" fmla="*/ 0 h 6863976"/>
              <a:gd name="connsiteX0" fmla="*/ 0 w 4408998"/>
              <a:gd name="connsiteY0" fmla="*/ 4762 h 6868738"/>
              <a:gd name="connsiteX1" fmla="*/ 4408998 w 4408998"/>
              <a:gd name="connsiteY1" fmla="*/ 0 h 6868738"/>
              <a:gd name="connsiteX2" fmla="*/ 2713264 w 4408998"/>
              <a:gd name="connsiteY2" fmla="*/ 6868738 h 6868738"/>
              <a:gd name="connsiteX3" fmla="*/ 0 w 4408998"/>
              <a:gd name="connsiteY3" fmla="*/ 6868738 h 6868738"/>
              <a:gd name="connsiteX4" fmla="*/ 0 w 4408998"/>
              <a:gd name="connsiteY4" fmla="*/ 4762 h 6868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998" h="6868738">
                <a:moveTo>
                  <a:pt x="0" y="4762"/>
                </a:moveTo>
                <a:lnTo>
                  <a:pt x="4408998" y="0"/>
                </a:lnTo>
                <a:lnTo>
                  <a:pt x="2713264" y="6868738"/>
                </a:lnTo>
                <a:lnTo>
                  <a:pt x="0" y="6868738"/>
                </a:lnTo>
                <a:lnTo>
                  <a:pt x="0" y="476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7758752" y="3109913"/>
            <a:ext cx="3738926" cy="3076576"/>
          </a:xfrm>
        </p:spPr>
        <p:txBody>
          <a:bodyPr vert="horz" lIns="91440" tIns="45720" rIns="91440" bIns="45720" rtlCol="0" anchor="b">
            <a:normAutofit/>
          </a:bodyPr>
          <a:lstStyle/>
          <a:p>
            <a:pPr algn="r"/>
            <a:r>
              <a:rPr lang="en-US" sz="3400" dirty="0"/>
              <a:t>Linear Model</a:t>
            </a:r>
          </a:p>
        </p:txBody>
      </p:sp>
      <p:pic>
        <p:nvPicPr>
          <p:cNvPr id="4" name="Picture 3">
            <a:extLst>
              <a:ext uri="{FF2B5EF4-FFF2-40B4-BE49-F238E27FC236}">
                <a16:creationId xmlns:a16="http://schemas.microsoft.com/office/drawing/2014/main" id="{8B8F49AE-09F8-E32F-E1C3-C57EDAD34079}"/>
              </a:ext>
            </a:extLst>
          </p:cNvPr>
          <p:cNvPicPr>
            <a:picLocks noChangeAspect="1"/>
          </p:cNvPicPr>
          <p:nvPr/>
        </p:nvPicPr>
        <p:blipFill>
          <a:blip r:embed="rId5"/>
          <a:stretch>
            <a:fillRect/>
          </a:stretch>
        </p:blipFill>
        <p:spPr>
          <a:xfrm>
            <a:off x="533400" y="1063617"/>
            <a:ext cx="6593401" cy="4730765"/>
          </a:xfrm>
          <a:prstGeom prst="rect">
            <a:avLst/>
          </a:prstGeom>
        </p:spPr>
      </p:pic>
      <p:cxnSp>
        <p:nvCxnSpPr>
          <p:cNvPr id="3163" name="Straight Connector 3162">
            <a:extLst>
              <a:ext uri="{FF2B5EF4-FFF2-40B4-BE49-F238E27FC236}">
                <a16:creationId xmlns:a16="http://schemas.microsoft.com/office/drawing/2014/main" id="{3A5D40F5-A8C4-4952-BCA6-4D0D14F8BF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58751" y="0"/>
            <a:ext cx="532263"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6" name="Audio 5">
            <a:hlinkClick r:id="" action="ppaction://media"/>
            <a:extLst>
              <a:ext uri="{FF2B5EF4-FFF2-40B4-BE49-F238E27FC236}">
                <a16:creationId xmlns:a16="http://schemas.microsoft.com/office/drawing/2014/main" id="{55422B8F-1C5D-2095-890B-044BAAA298C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21080376"/>
      </p:ext>
    </p:extLst>
  </p:cSld>
  <p:clrMapOvr>
    <a:masterClrMapping/>
  </p:clrMapOvr>
  <mc:AlternateContent xmlns:mc="http://schemas.openxmlformats.org/markup-compatibility/2006">
    <mc:Choice xmlns:p14="http://schemas.microsoft.com/office/powerpoint/2010/main" Requires="p14">
      <p:transition spd="slow" p14:dur="2000" advTm="16544"/>
    </mc:Choice>
    <mc:Fallback>
      <p:transition spd="slow" advTm="165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168" name="Straight Connector 316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70" name="Straight Connector 316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72" name="Straight Connector 317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74" name="Straight Connector 317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76" name="Straight Connector 317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78" name="Straight Connector 317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80" name="Straight Connector 317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3182" name="Rectangle 3181">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84" name="Straight Connector 3183">
            <a:extLst>
              <a:ext uri="{FF2B5EF4-FFF2-40B4-BE49-F238E27FC236}">
                <a16:creationId xmlns:a16="http://schemas.microsoft.com/office/drawing/2014/main" id="{C64A9919-C77B-4DEE-B7F8-B9A289E9E6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7289975" cy="133894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186" name="Rectangle 3185">
            <a:extLst>
              <a:ext uri="{FF2B5EF4-FFF2-40B4-BE49-F238E27FC236}">
                <a16:creationId xmlns:a16="http://schemas.microsoft.com/office/drawing/2014/main" id="{F67B5ED5-2C08-4519-B88A-E933BAA84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827850"/>
            <a:ext cx="12192000" cy="205405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903768" y="5755062"/>
            <a:ext cx="10102920" cy="675417"/>
          </a:xfrm>
        </p:spPr>
        <p:txBody>
          <a:bodyPr vert="horz" lIns="91440" tIns="45720" rIns="91440" bIns="45720" rtlCol="0" anchor="b">
            <a:normAutofit fontScale="90000"/>
          </a:bodyPr>
          <a:lstStyle/>
          <a:p>
            <a:pPr algn="ctr"/>
            <a:r>
              <a:rPr lang="en-US" sz="4000" dirty="0"/>
              <a:t>Pearson’s product-moment correlation</a:t>
            </a:r>
          </a:p>
        </p:txBody>
      </p:sp>
      <p:cxnSp>
        <p:nvCxnSpPr>
          <p:cNvPr id="3188" name="Straight Connector 3187">
            <a:extLst>
              <a:ext uri="{FF2B5EF4-FFF2-40B4-BE49-F238E27FC236}">
                <a16:creationId xmlns:a16="http://schemas.microsoft.com/office/drawing/2014/main" id="{4BB9CE4F-048D-4320-B7EF-E5AEA4020C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0990" y="0"/>
            <a:ext cx="863010" cy="485029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90" name="Straight Connector 3189">
            <a:extLst>
              <a:ext uri="{FF2B5EF4-FFF2-40B4-BE49-F238E27FC236}">
                <a16:creationId xmlns:a16="http://schemas.microsoft.com/office/drawing/2014/main" id="{717DE3F0-E5A7-4C2D-927E-5663808678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632375"/>
            <a:ext cx="3875314" cy="11954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92" name="Straight Connector 3191">
            <a:extLst>
              <a:ext uri="{FF2B5EF4-FFF2-40B4-BE49-F238E27FC236}">
                <a16:creationId xmlns:a16="http://schemas.microsoft.com/office/drawing/2014/main" id="{4E9EA87C-793F-4321-A0BC-4DB860289DD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763624" y="1392865"/>
            <a:ext cx="1428376" cy="345743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94" name="Straight Connector 3193">
            <a:extLst>
              <a:ext uri="{FF2B5EF4-FFF2-40B4-BE49-F238E27FC236}">
                <a16:creationId xmlns:a16="http://schemas.microsoft.com/office/drawing/2014/main" id="{DEE00FC4-5601-4185-8A23-E15BD4D7B4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367404" y="0"/>
            <a:ext cx="1824596" cy="433891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EC5D39F-B44B-ABE8-6C7C-CBF4D5EC2A2D}"/>
              </a:ext>
            </a:extLst>
          </p:cNvPr>
          <p:cNvPicPr>
            <a:picLocks noChangeAspect="1"/>
          </p:cNvPicPr>
          <p:nvPr/>
        </p:nvPicPr>
        <p:blipFill>
          <a:blip r:embed="rId5"/>
          <a:stretch>
            <a:fillRect/>
          </a:stretch>
        </p:blipFill>
        <p:spPr>
          <a:xfrm>
            <a:off x="932373" y="149629"/>
            <a:ext cx="10163383" cy="4573521"/>
          </a:xfrm>
          <a:prstGeom prst="rect">
            <a:avLst/>
          </a:prstGeom>
        </p:spPr>
      </p:pic>
      <p:pic>
        <p:nvPicPr>
          <p:cNvPr id="7" name="Audio 6">
            <a:hlinkClick r:id="" action="ppaction://media"/>
            <a:extLst>
              <a:ext uri="{FF2B5EF4-FFF2-40B4-BE49-F238E27FC236}">
                <a16:creationId xmlns:a16="http://schemas.microsoft.com/office/drawing/2014/main" id="{79E39ECB-A5C4-E3B1-408E-FC50EB16B0F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2179864"/>
      </p:ext>
    </p:extLst>
  </p:cSld>
  <p:clrMapOvr>
    <a:masterClrMapping/>
  </p:clrMapOvr>
  <mc:AlternateContent xmlns:mc="http://schemas.openxmlformats.org/markup-compatibility/2006">
    <mc:Choice xmlns:p14="http://schemas.microsoft.com/office/powerpoint/2010/main" Requires="p14">
      <p:transition spd="slow" p14:dur="2000" advTm="15349"/>
    </mc:Choice>
    <mc:Fallback>
      <p:transition spd="slow" advTm="15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210" name="Straight Connector 320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12" name="Straight Connector 321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14" name="Straight Connector 321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16" name="Straight Connector 321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18" name="Straight Connector 321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20" name="Straight Connector 321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22" name="Straight Connector 322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3224" name="Rectangle 3223">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26" name="Freeform: Shape 3225">
            <a:extLst>
              <a:ext uri="{FF2B5EF4-FFF2-40B4-BE49-F238E27FC236}">
                <a16:creationId xmlns:a16="http://schemas.microsoft.com/office/drawing/2014/main" id="{ED61EC8C-9F54-4671-8E82-4AE6101D6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7177768" y="0"/>
            <a:ext cx="5014232" cy="6868738"/>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2713264 w 4584879"/>
              <a:gd name="connsiteY2" fmla="*/ 6863976 h 6863976"/>
              <a:gd name="connsiteX3" fmla="*/ 0 w 4584879"/>
              <a:gd name="connsiteY3" fmla="*/ 6863976 h 6863976"/>
              <a:gd name="connsiteX4" fmla="*/ 0 w 4584879"/>
              <a:gd name="connsiteY4" fmla="*/ 0 h 6863976"/>
              <a:gd name="connsiteX0" fmla="*/ 0 w 4408998"/>
              <a:gd name="connsiteY0" fmla="*/ 4762 h 6868738"/>
              <a:gd name="connsiteX1" fmla="*/ 4408998 w 4408998"/>
              <a:gd name="connsiteY1" fmla="*/ 0 h 6868738"/>
              <a:gd name="connsiteX2" fmla="*/ 2713264 w 4408998"/>
              <a:gd name="connsiteY2" fmla="*/ 6868738 h 6868738"/>
              <a:gd name="connsiteX3" fmla="*/ 0 w 4408998"/>
              <a:gd name="connsiteY3" fmla="*/ 6868738 h 6868738"/>
              <a:gd name="connsiteX4" fmla="*/ 0 w 4408998"/>
              <a:gd name="connsiteY4" fmla="*/ 4762 h 6868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998" h="6868738">
                <a:moveTo>
                  <a:pt x="0" y="4762"/>
                </a:moveTo>
                <a:lnTo>
                  <a:pt x="4408998" y="0"/>
                </a:lnTo>
                <a:lnTo>
                  <a:pt x="2713264" y="6868738"/>
                </a:lnTo>
                <a:lnTo>
                  <a:pt x="0" y="6868738"/>
                </a:lnTo>
                <a:lnTo>
                  <a:pt x="0" y="476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7758752" y="3109913"/>
            <a:ext cx="3738926" cy="3076576"/>
          </a:xfrm>
        </p:spPr>
        <p:txBody>
          <a:bodyPr vert="horz" lIns="91440" tIns="45720" rIns="91440" bIns="45720" rtlCol="0" anchor="b">
            <a:normAutofit/>
          </a:bodyPr>
          <a:lstStyle/>
          <a:p>
            <a:pPr algn="r"/>
            <a:r>
              <a:rPr lang="en-US" sz="4400" dirty="0"/>
              <a:t>Quadratic Model</a:t>
            </a:r>
          </a:p>
        </p:txBody>
      </p:sp>
      <p:pic>
        <p:nvPicPr>
          <p:cNvPr id="9" name="Picture 8">
            <a:extLst>
              <a:ext uri="{FF2B5EF4-FFF2-40B4-BE49-F238E27FC236}">
                <a16:creationId xmlns:a16="http://schemas.microsoft.com/office/drawing/2014/main" id="{ABE1F24F-1F42-C855-D5FE-B8DEBDB84309}"/>
              </a:ext>
            </a:extLst>
          </p:cNvPr>
          <p:cNvPicPr>
            <a:picLocks noChangeAspect="1"/>
          </p:cNvPicPr>
          <p:nvPr/>
        </p:nvPicPr>
        <p:blipFill>
          <a:blip r:embed="rId5"/>
          <a:stretch>
            <a:fillRect/>
          </a:stretch>
        </p:blipFill>
        <p:spPr>
          <a:xfrm>
            <a:off x="533400" y="890541"/>
            <a:ext cx="6593401" cy="5076917"/>
          </a:xfrm>
          <a:prstGeom prst="rect">
            <a:avLst/>
          </a:prstGeom>
        </p:spPr>
      </p:pic>
      <p:cxnSp>
        <p:nvCxnSpPr>
          <p:cNvPr id="3228" name="Straight Connector 3227">
            <a:extLst>
              <a:ext uri="{FF2B5EF4-FFF2-40B4-BE49-F238E27FC236}">
                <a16:creationId xmlns:a16="http://schemas.microsoft.com/office/drawing/2014/main" id="{3A5D40F5-A8C4-4952-BCA6-4D0D14F8BF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58751" y="0"/>
            <a:ext cx="532263"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1" name="Audio 10">
            <a:hlinkClick r:id="" action="ppaction://media"/>
            <a:extLst>
              <a:ext uri="{FF2B5EF4-FFF2-40B4-BE49-F238E27FC236}">
                <a16:creationId xmlns:a16="http://schemas.microsoft.com/office/drawing/2014/main" id="{A9A21252-4FD7-8B6E-4F6E-91A048AB943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80314089"/>
      </p:ext>
    </p:extLst>
  </p:cSld>
  <p:clrMapOvr>
    <a:masterClrMapping/>
  </p:clrMapOvr>
  <mc:AlternateContent xmlns:mc="http://schemas.openxmlformats.org/markup-compatibility/2006">
    <mc:Choice xmlns:p14="http://schemas.microsoft.com/office/powerpoint/2010/main" Requires="p14">
      <p:transition spd="slow" p14:dur="2000" advTm="37097"/>
    </mc:Choice>
    <mc:Fallback>
      <p:transition spd="slow" advTm="370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1"/>
                </p:tgtEl>
              </p:cMediaNode>
            </p:audio>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132" name="Straight Connector 4131">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34" name="Straight Connector 4133">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36" name="Straight Connector 4135">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38" name="Straight Connector 4137">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40" name="Straight Connector 4139">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42" name="Straight Connector 4141">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44" name="Straight Connector 4143">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4146" name="Rectangle 4145">
            <a:extLst>
              <a:ext uri="{FF2B5EF4-FFF2-40B4-BE49-F238E27FC236}">
                <a16:creationId xmlns:a16="http://schemas.microsoft.com/office/drawing/2014/main" id="{10A34275-CD0A-499C-9600-C96742FACE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148" name="Straight Connector 4147">
            <a:extLst>
              <a:ext uri="{FF2B5EF4-FFF2-40B4-BE49-F238E27FC236}">
                <a16:creationId xmlns:a16="http://schemas.microsoft.com/office/drawing/2014/main" id="{1852546B-EF97-46E8-A930-3A033410668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7587" y="2720800"/>
            <a:ext cx="3470809" cy="41326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50" name="Straight Connector 4149">
            <a:extLst>
              <a:ext uri="{FF2B5EF4-FFF2-40B4-BE49-F238E27FC236}">
                <a16:creationId xmlns:a16="http://schemas.microsoft.com/office/drawing/2014/main" id="{12801F4A-0A74-45E0-8E5A-65A65252A3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40"/>
            <a:ext cx="1274412" cy="49672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52" name="Straight Connector 4151">
            <a:extLst>
              <a:ext uri="{FF2B5EF4-FFF2-40B4-BE49-F238E27FC236}">
                <a16:creationId xmlns:a16="http://schemas.microsoft.com/office/drawing/2014/main" id="{AD245F29-ABE7-4BB1-8164-5F4C4604B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257800" y="0"/>
            <a:ext cx="6926614" cy="112236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286014" y="1122363"/>
            <a:ext cx="3316463" cy="3025308"/>
          </a:xfrm>
        </p:spPr>
        <p:txBody>
          <a:bodyPr vert="horz" lIns="91440" tIns="45720" rIns="91440" bIns="45720" rtlCol="0" anchor="b">
            <a:normAutofit/>
          </a:bodyPr>
          <a:lstStyle/>
          <a:p>
            <a:pPr algn="r"/>
            <a:r>
              <a:rPr lang="en-US" sz="3400" dirty="0"/>
              <a:t>polynomial regression model</a:t>
            </a:r>
          </a:p>
        </p:txBody>
      </p:sp>
      <p:cxnSp>
        <p:nvCxnSpPr>
          <p:cNvPr id="4154" name="Straight Connector 4153">
            <a:extLst>
              <a:ext uri="{FF2B5EF4-FFF2-40B4-BE49-F238E27FC236}">
                <a16:creationId xmlns:a16="http://schemas.microsoft.com/office/drawing/2014/main" id="{CF00EEAF-0634-4EEB-81E5-9FBC2170F3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7102" y="6051582"/>
            <a:ext cx="4847312" cy="80641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56" name="Straight Connector 4155">
            <a:extLst>
              <a:ext uri="{FF2B5EF4-FFF2-40B4-BE49-F238E27FC236}">
                <a16:creationId xmlns:a16="http://schemas.microsoft.com/office/drawing/2014/main" id="{53E11676-332F-449D-9A03-6CE4ED25CC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225160" y="0"/>
            <a:ext cx="3541141"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4100" name="Picture 4">
            <a:extLst>
              <a:ext uri="{FF2B5EF4-FFF2-40B4-BE49-F238E27FC236}">
                <a16:creationId xmlns:a16="http://schemas.microsoft.com/office/drawing/2014/main" id="{C1D704CD-474A-70CF-BCEB-1089E17C191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32755" y="845269"/>
            <a:ext cx="7228091" cy="5162921"/>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D2FDAAA8-C9B2-EE23-8ADD-3470E068095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318881"/>
      </p:ext>
    </p:extLst>
  </p:cSld>
  <p:clrMapOvr>
    <a:masterClrMapping/>
  </p:clrMapOvr>
  <mc:AlternateContent xmlns:mc="http://schemas.openxmlformats.org/markup-compatibility/2006">
    <mc:Choice xmlns:p14="http://schemas.microsoft.com/office/powerpoint/2010/main" Requires="p14">
      <p:transition spd="slow" p14:dur="2000" advTm="18505"/>
    </mc:Choice>
    <mc:Fallback>
      <p:transition spd="slow" advTm="18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noFill/>
        </p:spPr>
        <p:txBody>
          <a:bodyPr anchor="b"/>
          <a:lstStyle/>
          <a:p>
            <a:r>
              <a:rPr lang="en-US" sz="2800" b="1" dirty="0"/>
              <a:t>Many factors influence crime rates in cities like New York, and weather is one potential contributor. This project investigates the relationship between weather variables and arrest rates in New York City.</a:t>
            </a:r>
          </a:p>
        </p:txBody>
      </p:sp>
      <p:pic>
        <p:nvPicPr>
          <p:cNvPr id="17" name="Picture Placeholder 16" descr="A city with tall buildings">
            <a:extLst>
              <a:ext uri="{FF2B5EF4-FFF2-40B4-BE49-F238E27FC236}">
                <a16:creationId xmlns:a16="http://schemas.microsoft.com/office/drawing/2014/main" id="{4D6EE8D1-247A-B95F-BD1A-A2D76964CF34}"/>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13" r="13"/>
          <a:stretch/>
        </p:blipFill>
        <p:spPr/>
      </p:pic>
      <p:pic>
        <p:nvPicPr>
          <p:cNvPr id="8" name="Audio 7">
            <a:hlinkClick r:id="" action="ppaction://media"/>
            <a:extLst>
              <a:ext uri="{FF2B5EF4-FFF2-40B4-BE49-F238E27FC236}">
                <a16:creationId xmlns:a16="http://schemas.microsoft.com/office/drawing/2014/main" id="{C21AF7B9-C0E0-68EC-B8A8-A391B9CFC6E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21088003"/>
      </p:ext>
    </p:extLst>
  </p:cSld>
  <p:clrMapOvr>
    <a:masterClrMapping/>
  </p:clrMapOvr>
  <mc:AlternateContent xmlns:mc="http://schemas.openxmlformats.org/markup-compatibility/2006">
    <mc:Choice xmlns:p14="http://schemas.microsoft.com/office/powerpoint/2010/main" Requires="p14">
      <p:transition spd="slow" p14:dur="2000" advTm="15455"/>
    </mc:Choice>
    <mc:Fallback>
      <p:transition spd="slow" advTm="154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noFill/>
        </p:spPr>
        <p:txBody>
          <a:bodyPr/>
          <a:lstStyle/>
          <a:p>
            <a:r>
              <a:rPr lang="en-US" dirty="0"/>
              <a:t>Conclusion</a:t>
            </a:r>
          </a:p>
        </p:txBody>
      </p:sp>
      <p:pic>
        <p:nvPicPr>
          <p:cNvPr id="5" name="Audio 4">
            <a:hlinkClick r:id="" action="ppaction://media"/>
            <a:extLst>
              <a:ext uri="{FF2B5EF4-FFF2-40B4-BE49-F238E27FC236}">
                <a16:creationId xmlns:a16="http://schemas.microsoft.com/office/drawing/2014/main" id="{E499B5CD-66EB-CA09-6BC5-471E78CD69E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07562588"/>
      </p:ext>
    </p:extLst>
  </p:cSld>
  <p:clrMapOvr>
    <a:masterClrMapping/>
  </p:clrMapOvr>
  <mc:AlternateContent xmlns:mc="http://schemas.openxmlformats.org/markup-compatibility/2006">
    <mc:Choice xmlns:p14="http://schemas.microsoft.com/office/powerpoint/2010/main" Requires="p14">
      <p:transition spd="slow" p14:dur="2000" advTm="5155"/>
    </mc:Choice>
    <mc:Fallback>
      <p:transition spd="slow" advTm="5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3970116" y="66502"/>
            <a:ext cx="6930838" cy="734724"/>
          </a:xfrm>
          <a:noFill/>
        </p:spPr>
        <p:txBody>
          <a:bodyPr/>
          <a:lstStyle/>
          <a:p>
            <a:r>
              <a:rPr lang="en-US" dirty="0"/>
              <a:t>Conclusion</a:t>
            </a:r>
          </a:p>
        </p:txBody>
      </p:sp>
      <p:pic>
        <p:nvPicPr>
          <p:cNvPr id="24" name="Picture Placeholder 7" descr="Looking up view of tall buildings">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t="61" b="61"/>
          <a:stretch/>
        </p:blipFill>
        <p:spPr>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xfrm>
            <a:off x="3970116" y="1055715"/>
            <a:ext cx="7925397" cy="5403273"/>
          </a:xfrm>
          <a:noFill/>
        </p:spPr>
        <p:txBody>
          <a:bodyPr vert="horz" lIns="91440" tIns="45720" rIns="91440" bIns="45720" rtlCol="0" anchor="t">
            <a:normAutofit fontScale="92500" lnSpcReduction="20000"/>
          </a:bodyPr>
          <a:lstStyle/>
          <a:p>
            <a:pPr algn="l"/>
            <a:r>
              <a:rPr lang="en-US" b="0" i="0" dirty="0">
                <a:solidFill>
                  <a:srgbClr val="212529"/>
                </a:solidFill>
                <a:effectLst/>
                <a:highlight>
                  <a:srgbClr val="FFFFFF"/>
                </a:highlight>
                <a:latin typeface="system-ui"/>
              </a:rPr>
              <a:t>I have attempted to investigate the correlation between temperature and the number of arrests in New York City. </a:t>
            </a:r>
          </a:p>
          <a:p>
            <a:pPr algn="l"/>
            <a:r>
              <a:rPr lang="en-US" b="0" i="0" dirty="0">
                <a:solidFill>
                  <a:srgbClr val="212529"/>
                </a:solidFill>
                <a:effectLst/>
                <a:highlight>
                  <a:srgbClr val="FFFFFF"/>
                </a:highlight>
                <a:latin typeface="system-ui"/>
              </a:rPr>
              <a:t>I have used a linear model to analyze the relationship between temperature and the number of arrests. </a:t>
            </a:r>
          </a:p>
          <a:p>
            <a:pPr algn="l"/>
            <a:r>
              <a:rPr lang="en-US" b="0" i="0" dirty="0">
                <a:solidFill>
                  <a:srgbClr val="212529"/>
                </a:solidFill>
                <a:effectLst/>
                <a:highlight>
                  <a:srgbClr val="FFFFFF"/>
                </a:highlight>
                <a:latin typeface="system-ui"/>
              </a:rPr>
              <a:t>I also used a polynomial model to analyze the relationship between temperature and the number of arrests.</a:t>
            </a:r>
          </a:p>
          <a:p>
            <a:pPr algn="l"/>
            <a:r>
              <a:rPr lang="en-US" b="0" i="0" dirty="0">
                <a:solidFill>
                  <a:srgbClr val="212529"/>
                </a:solidFill>
                <a:effectLst/>
                <a:highlight>
                  <a:srgbClr val="FFFFFF"/>
                </a:highlight>
                <a:latin typeface="system-ui"/>
              </a:rPr>
              <a:t>It seems that the correlation isn’t strong enough to make a significant impact on the number of arrests. The data shows that the number of arrests is higher when it does not rain than when it does. This could be due to the fact that people are more likely to stay indoors when it rains. </a:t>
            </a:r>
          </a:p>
          <a:p>
            <a:pPr algn="l"/>
            <a:r>
              <a:rPr lang="en-US" b="0" i="0" dirty="0">
                <a:solidFill>
                  <a:srgbClr val="212529"/>
                </a:solidFill>
                <a:effectLst/>
                <a:highlight>
                  <a:srgbClr val="FFFFFF"/>
                </a:highlight>
                <a:latin typeface="system-ui"/>
              </a:rPr>
              <a:t>The data also shows that the number of arrests is higher when the temperature is between 40°F and 80°F. This could be due to the fact that people are more likely to be outside when the temperature is moderate. </a:t>
            </a:r>
          </a:p>
          <a:p>
            <a:pPr algn="l"/>
            <a:r>
              <a:rPr lang="en-US" b="0" i="0" dirty="0">
                <a:solidFill>
                  <a:srgbClr val="212529"/>
                </a:solidFill>
                <a:effectLst/>
                <a:highlight>
                  <a:srgbClr val="FFFFFF"/>
                </a:highlight>
                <a:latin typeface="system-ui"/>
              </a:rPr>
              <a:t>Overall, the data shows that there is not a linear correlation between weather variables and the number of arrests in New York City however there is some correlation. However, there could be another model that can better show a correlation.</a:t>
            </a:r>
          </a:p>
        </p:txBody>
      </p:sp>
      <p:pic>
        <p:nvPicPr>
          <p:cNvPr id="5" name="Audio 4">
            <a:hlinkClick r:id="" action="ppaction://media"/>
            <a:extLst>
              <a:ext uri="{FF2B5EF4-FFF2-40B4-BE49-F238E27FC236}">
                <a16:creationId xmlns:a16="http://schemas.microsoft.com/office/drawing/2014/main" id="{A12B4A7B-7B4B-1AC5-3260-A18A4061D10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34822866"/>
      </p:ext>
    </p:extLst>
  </p:cSld>
  <p:clrMapOvr>
    <a:masterClrMapping/>
  </p:clrMapOvr>
  <mc:AlternateContent xmlns:mc="http://schemas.openxmlformats.org/markup-compatibility/2006">
    <mc:Choice xmlns:p14="http://schemas.microsoft.com/office/powerpoint/2010/main" Requires="p14">
      <p:transition spd="slow" p14:dur="2000" advTm="58920"/>
    </mc:Choice>
    <mc:Fallback>
      <p:transition spd="slow" advTm="58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3970116" y="66502"/>
            <a:ext cx="6930838" cy="734724"/>
          </a:xfrm>
          <a:noFill/>
        </p:spPr>
        <p:txBody>
          <a:bodyPr/>
          <a:lstStyle/>
          <a:p>
            <a:r>
              <a:rPr lang="en-US" dirty="0"/>
              <a:t>Next Steps</a:t>
            </a:r>
          </a:p>
        </p:txBody>
      </p:sp>
      <p:pic>
        <p:nvPicPr>
          <p:cNvPr id="24" name="Picture Placeholder 7" descr="Looking up view of tall buildings">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t="61" b="61"/>
          <a:stretch/>
        </p:blipFill>
        <p:spPr>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xfrm>
            <a:off x="3970116" y="1055715"/>
            <a:ext cx="7925397" cy="5403273"/>
          </a:xfrm>
          <a:noFill/>
        </p:spPr>
        <p:txBody>
          <a:bodyPr vert="horz" lIns="91440" tIns="45720" rIns="91440" bIns="45720" rtlCol="0" anchor="t">
            <a:normAutofit/>
          </a:bodyPr>
          <a:lstStyle/>
          <a:p>
            <a:pPr algn="l"/>
            <a:r>
              <a:rPr lang="en-US" sz="3200" b="1" dirty="0"/>
              <a:t>Data Exploration and Model Selection</a:t>
            </a:r>
            <a:endParaRPr lang="en-US" sz="3200" dirty="0"/>
          </a:p>
          <a:p>
            <a:pPr algn="l"/>
            <a:r>
              <a:rPr lang="en-US" sz="3200" dirty="0"/>
              <a:t>Explore data visually and consider other factors that might influence arrests. </a:t>
            </a:r>
          </a:p>
          <a:p>
            <a:pPr algn="l"/>
            <a:r>
              <a:rPr lang="en-US" sz="3200" dirty="0"/>
              <a:t>Use techniques like AIC or BIC to compare the linear vs. quadratic models and potentially more complex models (cautiously) to find the best balance of fit and complexity.</a:t>
            </a:r>
            <a:endParaRPr lang="en-US" sz="3200" b="0" i="0" dirty="0">
              <a:solidFill>
                <a:srgbClr val="212529"/>
              </a:solidFill>
              <a:effectLst/>
              <a:highlight>
                <a:srgbClr val="FFFFFF"/>
              </a:highlight>
              <a:latin typeface="system-ui"/>
            </a:endParaRPr>
          </a:p>
        </p:txBody>
      </p:sp>
      <p:pic>
        <p:nvPicPr>
          <p:cNvPr id="5" name="Audio 4">
            <a:hlinkClick r:id="" action="ppaction://media"/>
            <a:extLst>
              <a:ext uri="{FF2B5EF4-FFF2-40B4-BE49-F238E27FC236}">
                <a16:creationId xmlns:a16="http://schemas.microsoft.com/office/drawing/2014/main" id="{67EFA3D6-B2BC-1B9F-16EA-CD42CF3756D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22135449"/>
      </p:ext>
    </p:extLst>
  </p:cSld>
  <p:clrMapOvr>
    <a:masterClrMapping/>
  </p:clrMapOvr>
  <mc:AlternateContent xmlns:mc="http://schemas.openxmlformats.org/markup-compatibility/2006">
    <mc:Choice xmlns:p14="http://schemas.microsoft.com/office/powerpoint/2010/main" Requires="p14">
      <p:transition spd="slow" p14:dur="2000" advTm="38028"/>
    </mc:Choice>
    <mc:Fallback>
      <p:transition spd="slow" advTm="38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5" descr="Close-up of a bridge with wires">
            <a:extLst>
              <a:ext uri="{FF2B5EF4-FFF2-40B4-BE49-F238E27FC236}">
                <a16:creationId xmlns:a16="http://schemas.microsoft.com/office/drawing/2014/main" id="{E461669C-A7BA-D639-22CB-B5FBBE698B38}"/>
              </a:ext>
            </a:extLst>
          </p:cNvPr>
          <p:cNvPicPr>
            <a:picLocks noGrp="1" noChangeAspect="1"/>
          </p:cNvPicPr>
          <p:nvPr>
            <p:ph type="pic" sz="quarter" idx="10"/>
          </p:nvPr>
        </p:nvPicPr>
        <p:blipFill rotWithShape="1">
          <a:blip r:embed="rId5">
            <a:extLst>
              <a:ext uri="{28A0092B-C50C-407E-A947-70E740481C1C}">
                <a14:useLocalDpi xmlns:a14="http://schemas.microsoft.com/office/drawing/2010/main" val="0"/>
              </a:ext>
            </a:extLst>
          </a:blip>
          <a:srcRect l="20" r="20"/>
          <a:stretch/>
        </p:blipFill>
        <p:spPr>
          <a:noFill/>
        </p:spPr>
      </p:pic>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noFill/>
        </p:spPr>
        <p:txBody>
          <a:bodyPr anchor="b"/>
          <a:lstStyle/>
          <a:p>
            <a:r>
              <a:rPr lang="en-US" dirty="0"/>
              <a:t>THANK YOU</a:t>
            </a:r>
          </a:p>
        </p:txBody>
      </p:sp>
      <p:sp>
        <p:nvSpPr>
          <p:cNvPr id="3" name="Content Placeholder 2">
            <a:extLst>
              <a:ext uri="{FF2B5EF4-FFF2-40B4-BE49-F238E27FC236}">
                <a16:creationId xmlns:a16="http://schemas.microsoft.com/office/drawing/2014/main" id="{1BE98EFF-197D-3136-70B9-7BBD30A48931}"/>
              </a:ext>
            </a:extLst>
          </p:cNvPr>
          <p:cNvSpPr>
            <a:spLocks noGrp="1"/>
          </p:cNvSpPr>
          <p:nvPr>
            <p:ph idx="1"/>
          </p:nvPr>
        </p:nvSpPr>
        <p:spPr>
          <a:noFill/>
        </p:spPr>
        <p:txBody>
          <a:bodyPr anchor="t">
            <a:normAutofit/>
          </a:bodyPr>
          <a:lstStyle/>
          <a:p>
            <a:r>
              <a:rPr lang="en-US" dirty="0"/>
              <a:t>Rashad Long</a:t>
            </a:r>
          </a:p>
          <a:p>
            <a:r>
              <a:rPr lang="en-US" dirty="0">
                <a:hlinkClick r:id="rId6"/>
              </a:rPr>
              <a:t>Rashad.Long66@spsmail.cuny.edu</a:t>
            </a:r>
            <a:endParaRPr lang="en-US" dirty="0"/>
          </a:p>
        </p:txBody>
      </p:sp>
      <p:pic>
        <p:nvPicPr>
          <p:cNvPr id="5" name="Audio 4">
            <a:hlinkClick r:id="" action="ppaction://media"/>
            <a:extLst>
              <a:ext uri="{FF2B5EF4-FFF2-40B4-BE49-F238E27FC236}">
                <a16:creationId xmlns:a16="http://schemas.microsoft.com/office/drawing/2014/main" id="{DC9C1C4B-31FD-E132-D338-2C5DA3C27AD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10802199"/>
      </p:ext>
    </p:extLst>
  </p:cSld>
  <p:clrMapOvr>
    <a:masterClrMapping/>
  </p:clrMapOvr>
  <mc:AlternateContent xmlns:mc="http://schemas.openxmlformats.org/markup-compatibility/2006">
    <mc:Choice xmlns:p14="http://schemas.microsoft.com/office/powerpoint/2010/main" Requires="p14">
      <p:transition spd="slow" p14:dur="2000" advTm="4441"/>
    </mc:Choice>
    <mc:Fallback>
      <p:transition spd="slow" advTm="4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noFill/>
        </p:spPr>
        <p:txBody>
          <a:bodyPr anchor="b"/>
          <a:lstStyle/>
          <a:p>
            <a:r>
              <a:rPr lang="en-US" sz="2800" b="1" dirty="0"/>
              <a:t>We will explore weather data spanning from 2006 - present and analyze it alongside arrest data for NYC. Our goal is to identify any correlations between specific weather conditions (e.g., temperature, precipitation) and the number of arrests.</a:t>
            </a:r>
          </a:p>
        </p:txBody>
      </p:sp>
      <p:pic>
        <p:nvPicPr>
          <p:cNvPr id="17" name="Picture Placeholder 16" descr="A city with tall buildings">
            <a:extLst>
              <a:ext uri="{FF2B5EF4-FFF2-40B4-BE49-F238E27FC236}">
                <a16:creationId xmlns:a16="http://schemas.microsoft.com/office/drawing/2014/main" id="{4D6EE8D1-247A-B95F-BD1A-A2D76964CF34}"/>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13" r="13"/>
          <a:stretch/>
        </p:blipFill>
        <p:spPr/>
      </p:pic>
      <p:pic>
        <p:nvPicPr>
          <p:cNvPr id="5" name="Audio 4">
            <a:hlinkClick r:id="" action="ppaction://media"/>
            <a:extLst>
              <a:ext uri="{FF2B5EF4-FFF2-40B4-BE49-F238E27FC236}">
                <a16:creationId xmlns:a16="http://schemas.microsoft.com/office/drawing/2014/main" id="{653C3682-8B11-41F7-0BB1-1FC0873E43E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25801730"/>
      </p:ext>
    </p:extLst>
  </p:cSld>
  <p:clrMapOvr>
    <a:masterClrMapping/>
  </p:clrMapOvr>
  <mc:AlternateContent xmlns:mc="http://schemas.openxmlformats.org/markup-compatibility/2006">
    <mc:Choice xmlns:p14="http://schemas.microsoft.com/office/powerpoint/2010/main" Requires="p14">
      <p:transition spd="slow" p14:dur="2000" advTm="18712"/>
    </mc:Choice>
    <mc:Fallback>
      <p:transition spd="slow" advTm="187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noFill/>
        </p:spPr>
        <p:txBody>
          <a:bodyPr>
            <a:noAutofit/>
          </a:bodyPr>
          <a:lstStyle/>
          <a:p>
            <a:r>
              <a:rPr lang="en-US" dirty="0"/>
              <a:t>Data Sets</a:t>
            </a:r>
          </a:p>
        </p:txBody>
      </p:sp>
      <p:sp>
        <p:nvSpPr>
          <p:cNvPr id="3" name="Subtitle 2">
            <a:extLst>
              <a:ext uri="{FF2B5EF4-FFF2-40B4-BE49-F238E27FC236}">
                <a16:creationId xmlns:a16="http://schemas.microsoft.com/office/drawing/2014/main" id="{72446868-83F0-CEEF-5E60-6D55C93B523F}"/>
              </a:ext>
            </a:extLst>
          </p:cNvPr>
          <p:cNvSpPr>
            <a:spLocks noGrp="1"/>
          </p:cNvSpPr>
          <p:nvPr>
            <p:ph type="subTitle" idx="1"/>
          </p:nvPr>
        </p:nvSpPr>
        <p:spPr>
          <a:noFill/>
        </p:spPr>
        <p:txBody>
          <a:bodyPr anchor="t"/>
          <a:lstStyle/>
          <a:p>
            <a:r>
              <a:rPr lang="en-US" dirty="0"/>
              <a:t>Statistical Analysis</a:t>
            </a:r>
          </a:p>
        </p:txBody>
      </p:sp>
      <p:pic>
        <p:nvPicPr>
          <p:cNvPr id="43" name="Picture Placeholder 42" descr="A plane flying over a city">
            <a:extLst>
              <a:ext uri="{FF2B5EF4-FFF2-40B4-BE49-F238E27FC236}">
                <a16:creationId xmlns:a16="http://schemas.microsoft.com/office/drawing/2014/main" id="{9100BC91-12A3-DE75-3F38-9C17D39DC5E7}"/>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39" r="39"/>
          <a:stretch/>
        </p:blipFill>
        <p:spPr/>
      </p:pic>
      <p:pic>
        <p:nvPicPr>
          <p:cNvPr id="5" name="Audio 4">
            <a:hlinkClick r:id="" action="ppaction://media"/>
            <a:extLst>
              <a:ext uri="{FF2B5EF4-FFF2-40B4-BE49-F238E27FC236}">
                <a16:creationId xmlns:a16="http://schemas.microsoft.com/office/drawing/2014/main" id="{1249CFE0-FCB7-4B4A-ACDA-B45B55D6D80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42039281"/>
      </p:ext>
    </p:extLst>
  </p:cSld>
  <p:clrMapOvr>
    <a:masterClrMapping/>
  </p:clrMapOvr>
  <mc:AlternateContent xmlns:mc="http://schemas.openxmlformats.org/markup-compatibility/2006">
    <mc:Choice xmlns:p14="http://schemas.microsoft.com/office/powerpoint/2010/main" Requires="p14">
      <p:transition spd="slow" p14:dur="2000" advTm="3384"/>
    </mc:Choice>
    <mc:Fallback>
      <p:transition spd="slow" advTm="3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noFill/>
        </p:spPr>
        <p:txBody>
          <a:bodyPr/>
          <a:lstStyle/>
          <a:p>
            <a:r>
              <a:rPr lang="en-US" dirty="0">
                <a:hlinkClick r:id="rId5"/>
              </a:rPr>
              <a:t>NYPD Arrests Data (Historic)</a:t>
            </a:r>
            <a:endParaRPr lang="en-US" dirty="0"/>
          </a:p>
        </p:txBody>
      </p:sp>
      <p:pic>
        <p:nvPicPr>
          <p:cNvPr id="24" name="Picture Placeholder 7" descr="Looking up view of tall buildings">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6">
            <a:extLst>
              <a:ext uri="{28A0092B-C50C-407E-A947-70E740481C1C}">
                <a14:useLocalDpi xmlns:a14="http://schemas.microsoft.com/office/drawing/2010/main" val="0"/>
              </a:ext>
            </a:extLst>
          </a:blip>
          <a:srcRect t="61" b="61"/>
          <a:stretch/>
        </p:blipFill>
        <p:spPr>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noFill/>
        </p:spPr>
        <p:txBody>
          <a:bodyPr vert="horz" lIns="91440" tIns="45720" rIns="91440" bIns="45720" rtlCol="0" anchor="t">
            <a:normAutofit/>
          </a:bodyPr>
          <a:lstStyle/>
          <a:p>
            <a:r>
              <a:rPr lang="en-US" dirty="0"/>
              <a:t>List of every arrest in NYC going back to 2006 through the end of the previous calendar year. This is a breakdown of every arrest effected in NYC by the NYPD going back to 2006 through the end of the previous calendar year. </a:t>
            </a:r>
          </a:p>
          <a:p>
            <a:r>
              <a:rPr lang="en-US" dirty="0"/>
              <a:t>This data is manually extracted every quarter and reviewed by the Office of Management Analysis and Planning before being posted on the NYPD website. </a:t>
            </a:r>
          </a:p>
          <a:p>
            <a:r>
              <a:rPr lang="en-US" dirty="0"/>
              <a:t>Each record represents an arrest effected in NYC by the NYPD and includes information about the type of crime, the location and time of enforcement.</a:t>
            </a:r>
          </a:p>
        </p:txBody>
      </p:sp>
      <p:pic>
        <p:nvPicPr>
          <p:cNvPr id="5" name="Audio 4">
            <a:hlinkClick r:id="" action="ppaction://media"/>
            <a:extLst>
              <a:ext uri="{FF2B5EF4-FFF2-40B4-BE49-F238E27FC236}">
                <a16:creationId xmlns:a16="http://schemas.microsoft.com/office/drawing/2014/main" id="{26C7447E-56EB-0FB1-8EEB-45FCDF330DA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66674671"/>
      </p:ext>
    </p:extLst>
  </p:cSld>
  <p:clrMapOvr>
    <a:masterClrMapping/>
  </p:clrMapOvr>
  <mc:AlternateContent xmlns:mc="http://schemas.openxmlformats.org/markup-compatibility/2006">
    <mc:Choice xmlns:p14="http://schemas.microsoft.com/office/powerpoint/2010/main" Requires="p14">
      <p:transition spd="slow" p14:dur="2000" advTm="16211"/>
    </mc:Choice>
    <mc:Fallback>
      <p:transition spd="slow" advTm="16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noFill/>
        </p:spPr>
        <p:txBody>
          <a:bodyPr/>
          <a:lstStyle/>
          <a:p>
            <a:r>
              <a:rPr lang="en-US" dirty="0">
                <a:hlinkClick r:id="rId5"/>
              </a:rPr>
              <a:t>NYPD Arrest Data (Year to Date)</a:t>
            </a:r>
            <a:endParaRPr lang="en-US" dirty="0"/>
          </a:p>
        </p:txBody>
      </p:sp>
      <p:pic>
        <p:nvPicPr>
          <p:cNvPr id="24" name="Picture Placeholder 7" descr="Looking up view of tall buildings">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6">
            <a:extLst>
              <a:ext uri="{28A0092B-C50C-407E-A947-70E740481C1C}">
                <a14:useLocalDpi xmlns:a14="http://schemas.microsoft.com/office/drawing/2010/main" val="0"/>
              </a:ext>
            </a:extLst>
          </a:blip>
          <a:srcRect t="61" b="61"/>
          <a:stretch/>
        </p:blipFill>
        <p:spPr>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noFill/>
        </p:spPr>
        <p:txBody>
          <a:bodyPr vert="horz" lIns="91440" tIns="45720" rIns="91440" bIns="45720" rtlCol="0" anchor="t">
            <a:normAutofit/>
          </a:bodyPr>
          <a:lstStyle/>
          <a:p>
            <a:r>
              <a:rPr lang="en-US" dirty="0"/>
              <a:t>List of every arrest in NYC going back to 2006 through the end of the previous This is a breakdown of every arrest effected in NYC by the NYPD during the current year. </a:t>
            </a:r>
          </a:p>
          <a:p>
            <a:r>
              <a:rPr lang="en-US" dirty="0"/>
              <a:t>This data is manually extracted every quarter and reviewed by the Office of Management Analysis and Planning. </a:t>
            </a:r>
          </a:p>
          <a:p>
            <a:r>
              <a:rPr lang="en-US" dirty="0"/>
              <a:t>Each record represents an arrest effected in NYC by the NYPD and includes information about the type of crime, the location and time of enforcement.</a:t>
            </a:r>
          </a:p>
        </p:txBody>
      </p:sp>
      <p:pic>
        <p:nvPicPr>
          <p:cNvPr id="5" name="Audio 4">
            <a:hlinkClick r:id="" action="ppaction://media"/>
            <a:extLst>
              <a:ext uri="{FF2B5EF4-FFF2-40B4-BE49-F238E27FC236}">
                <a16:creationId xmlns:a16="http://schemas.microsoft.com/office/drawing/2014/main" id="{064E1C33-D2B8-4244-0FBF-25FA253F6E2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44519393"/>
      </p:ext>
    </p:extLst>
  </p:cSld>
  <p:clrMapOvr>
    <a:masterClrMapping/>
  </p:clrMapOvr>
  <mc:AlternateContent xmlns:mc="http://schemas.openxmlformats.org/markup-compatibility/2006">
    <mc:Choice xmlns:p14="http://schemas.microsoft.com/office/powerpoint/2010/main" Requires="p14">
      <p:transition spd="slow" p14:dur="2000" advTm="8471"/>
    </mc:Choice>
    <mc:Fallback>
      <p:transition spd="slow" advTm="8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noFill/>
        </p:spPr>
        <p:txBody>
          <a:bodyPr/>
          <a:lstStyle/>
          <a:p>
            <a:r>
              <a:rPr lang="en-US" dirty="0">
                <a:hlinkClick r:id="rId5"/>
              </a:rPr>
              <a:t>Weather Data</a:t>
            </a:r>
            <a:endParaRPr lang="en-US" dirty="0"/>
          </a:p>
        </p:txBody>
      </p:sp>
      <p:pic>
        <p:nvPicPr>
          <p:cNvPr id="24" name="Picture Placeholder 7" descr="Looking up view of tall buildings">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6">
            <a:extLst>
              <a:ext uri="{28A0092B-C50C-407E-A947-70E740481C1C}">
                <a14:useLocalDpi xmlns:a14="http://schemas.microsoft.com/office/drawing/2010/main" val="0"/>
              </a:ext>
            </a:extLst>
          </a:blip>
          <a:srcRect t="61" b="61"/>
          <a:stretch/>
        </p:blipFill>
        <p:spPr>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noFill/>
        </p:spPr>
        <p:txBody>
          <a:bodyPr vert="horz" lIns="91440" tIns="45720" rIns="91440" bIns="45720" rtlCol="0" anchor="t">
            <a:normAutofit/>
          </a:bodyPr>
          <a:lstStyle/>
          <a:p>
            <a:r>
              <a:rPr lang="en-US" dirty="0"/>
              <a:t>Visual Crossing Weather is the easiest-to-use and lowest-cost source for historical and forecast weather data. </a:t>
            </a:r>
          </a:p>
          <a:p>
            <a:r>
              <a:rPr lang="en-US" dirty="0"/>
              <a:t>The </a:t>
            </a:r>
            <a:r>
              <a:rPr lang="en-US" dirty="0">
                <a:hlinkClick r:id="rId7"/>
              </a:rPr>
              <a:t>Weather API</a:t>
            </a:r>
            <a:r>
              <a:rPr lang="en-US" dirty="0"/>
              <a:t> is designed to integrate easily into any app or code, and prices are lower than any other provider in the industry.</a:t>
            </a:r>
          </a:p>
          <a:p>
            <a:r>
              <a:rPr lang="en-US" dirty="0"/>
              <a:t>The data is used daily by a diverse customer-base including business analysts, data scientists, insurance professionals, energy producers, construction planners, and academics.</a:t>
            </a:r>
          </a:p>
        </p:txBody>
      </p:sp>
      <p:pic>
        <p:nvPicPr>
          <p:cNvPr id="5" name="Audio 4">
            <a:hlinkClick r:id="" action="ppaction://media"/>
            <a:extLst>
              <a:ext uri="{FF2B5EF4-FFF2-40B4-BE49-F238E27FC236}">
                <a16:creationId xmlns:a16="http://schemas.microsoft.com/office/drawing/2014/main" id="{51DCC9D6-AA09-2F09-D8CB-0E8657AC7588}"/>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52745623"/>
      </p:ext>
    </p:extLst>
  </p:cSld>
  <p:clrMapOvr>
    <a:masterClrMapping/>
  </p:clrMapOvr>
  <mc:AlternateContent xmlns:mc="http://schemas.openxmlformats.org/markup-compatibility/2006">
    <mc:Choice xmlns:p14="http://schemas.microsoft.com/office/powerpoint/2010/main" Requires="p14">
      <p:transition spd="slow" p14:dur="2000" advTm="13778"/>
    </mc:Choice>
    <mc:Fallback>
      <p:transition spd="slow" advTm="13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noFill/>
        </p:spPr>
        <p:txBody>
          <a:bodyPr/>
          <a:lstStyle/>
          <a:p>
            <a:r>
              <a:rPr lang="en-US" dirty="0"/>
              <a:t>Exploratory Data Analysis</a:t>
            </a:r>
          </a:p>
        </p:txBody>
      </p:sp>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noFill/>
        </p:spPr>
        <p:txBody>
          <a:bodyPr/>
          <a:lstStyle/>
          <a:p>
            <a:r>
              <a:rPr lang="en-US" dirty="0"/>
              <a:t>Precipitation vs daily arrests</a:t>
            </a:r>
          </a:p>
        </p:txBody>
      </p:sp>
      <p:pic>
        <p:nvPicPr>
          <p:cNvPr id="5" name="Audio 4">
            <a:hlinkClick r:id="" action="ppaction://media"/>
            <a:extLst>
              <a:ext uri="{FF2B5EF4-FFF2-40B4-BE49-F238E27FC236}">
                <a16:creationId xmlns:a16="http://schemas.microsoft.com/office/drawing/2014/main" id="{06912EE2-8E99-D207-0FB9-E2D99E6FF73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35195399"/>
      </p:ext>
    </p:extLst>
  </p:cSld>
  <p:clrMapOvr>
    <a:masterClrMapping/>
  </p:clrMapOvr>
  <mc:AlternateContent xmlns:mc="http://schemas.openxmlformats.org/markup-compatibility/2006">
    <mc:Choice xmlns:p14="http://schemas.microsoft.com/office/powerpoint/2010/main" Requires="p14">
      <p:transition spd="slow" p14:dur="2000" advTm="6239"/>
    </mc:Choice>
    <mc:Fallback>
      <p:transition spd="slow" advTm="62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noFill/>
        </p:spPr>
        <p:txBody>
          <a:bodyPr/>
          <a:lstStyle/>
          <a:p>
            <a:r>
              <a:rPr lang="en-US" dirty="0"/>
              <a:t>Summary of average daily arrests</a:t>
            </a:r>
          </a:p>
        </p:txBody>
      </p:sp>
      <p:pic>
        <p:nvPicPr>
          <p:cNvPr id="6" name="Picture 5">
            <a:extLst>
              <a:ext uri="{FF2B5EF4-FFF2-40B4-BE49-F238E27FC236}">
                <a16:creationId xmlns:a16="http://schemas.microsoft.com/office/drawing/2014/main" id="{207573C2-3E75-0D7C-3381-097A13570BDE}"/>
              </a:ext>
            </a:extLst>
          </p:cNvPr>
          <p:cNvPicPr>
            <a:picLocks noChangeAspect="1"/>
          </p:cNvPicPr>
          <p:nvPr/>
        </p:nvPicPr>
        <p:blipFill>
          <a:blip r:embed="rId5"/>
          <a:stretch>
            <a:fillRect/>
          </a:stretch>
        </p:blipFill>
        <p:spPr>
          <a:xfrm>
            <a:off x="1143000" y="2926903"/>
            <a:ext cx="10002646" cy="1486107"/>
          </a:xfrm>
          <a:prstGeom prst="rect">
            <a:avLst/>
          </a:prstGeom>
        </p:spPr>
      </p:pic>
      <p:pic>
        <p:nvPicPr>
          <p:cNvPr id="10" name="Audio 9">
            <a:hlinkClick r:id="" action="ppaction://media"/>
            <a:extLst>
              <a:ext uri="{FF2B5EF4-FFF2-40B4-BE49-F238E27FC236}">
                <a16:creationId xmlns:a16="http://schemas.microsoft.com/office/drawing/2014/main" id="{07B24293-D256-5818-FC32-D7477B71F69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7402205"/>
      </p:ext>
    </p:extLst>
  </p:cSld>
  <p:clrMapOvr>
    <a:masterClrMapping/>
  </p:clrMapOvr>
  <mc:AlternateContent xmlns:mc="http://schemas.openxmlformats.org/markup-compatibility/2006">
    <mc:Choice xmlns:p14="http://schemas.microsoft.com/office/powerpoint/2010/main" Requires="p14">
      <p:transition spd="slow" p14:dur="2000" advTm="15546"/>
    </mc:Choice>
    <mc:Fallback>
      <p:transition spd="slow" advTm="15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E62E91-3991-445A-ADE0-DB143B39320F}">
  <ds:schemaRefs>
    <ds:schemaRef ds:uri="http://schemas.microsoft.com/sharepoint/v3/contenttype/forms"/>
  </ds:schemaRefs>
</ds:datastoreItem>
</file>

<file path=customXml/itemProps3.xml><?xml version="1.0" encoding="utf-8"?>
<ds:datastoreItem xmlns:ds="http://schemas.openxmlformats.org/officeDocument/2006/customXml" ds:itemID="{3C20BE78-9FDF-401B-B412-3AA10EC5BEA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{5D81D71A-BCC5-43AA-859B-ADF3C319DB20}tf22797433_win32</Template>
  <TotalTime>130</TotalTime>
  <Words>1104</Words>
  <Application>Microsoft Office PowerPoint</Application>
  <PresentationFormat>Widescreen</PresentationFormat>
  <Paragraphs>81</Paragraphs>
  <Slides>23</Slides>
  <Notes>23</Notes>
  <HiddenSlides>0</HiddenSlides>
  <MMClips>23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Aptos</vt:lpstr>
      <vt:lpstr>Arial</vt:lpstr>
      <vt:lpstr>Calibri</vt:lpstr>
      <vt:lpstr>system-ui</vt:lpstr>
      <vt:lpstr>Univers Condensed Light</vt:lpstr>
      <vt:lpstr>Walbaum Display Light</vt:lpstr>
      <vt:lpstr>AngleLinesVTI</vt:lpstr>
      <vt:lpstr>NYC Arrests  VS  Weather Variables</vt:lpstr>
      <vt:lpstr>Many factors influence crime rates in cities like New York, and weather is one potential contributor. This project investigates the relationship between weather variables and arrest rates in New York City.</vt:lpstr>
      <vt:lpstr>We will explore weather data spanning from 2006 - present and analyze it alongside arrest data for NYC. Our goal is to identify any correlations between specific weather conditions (e.g., temperature, precipitation) and the number of arrests.</vt:lpstr>
      <vt:lpstr>Data Sets</vt:lpstr>
      <vt:lpstr>NYPD Arrests Data (Historic)</vt:lpstr>
      <vt:lpstr>NYPD Arrest Data (Year to Date)</vt:lpstr>
      <vt:lpstr>Weather Data</vt:lpstr>
      <vt:lpstr>Exploratory Data Analysis</vt:lpstr>
      <vt:lpstr>Summary of average daily arrests</vt:lpstr>
      <vt:lpstr>Distribution of Daily Arrests</vt:lpstr>
      <vt:lpstr>Total Arrests by Rain</vt:lpstr>
      <vt:lpstr>Null Hypothesis</vt:lpstr>
      <vt:lpstr>Exploratory Data Analysis</vt:lpstr>
      <vt:lpstr>Distribution of Arrests</vt:lpstr>
      <vt:lpstr>Temperature  vs. Arrests</vt:lpstr>
      <vt:lpstr>Linear Model</vt:lpstr>
      <vt:lpstr>Pearson’s product-moment correlation</vt:lpstr>
      <vt:lpstr>Quadratic Model</vt:lpstr>
      <vt:lpstr>polynomial regression model</vt:lpstr>
      <vt:lpstr>Conclusion</vt:lpstr>
      <vt:lpstr>Conclusion</vt:lpstr>
      <vt:lpstr>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NYC Arrests  VS  Weather Variables</dc:title>
  <dc:creator>Rashad Long</dc:creator>
  <cp:lastModifiedBy>Rashad Long</cp:lastModifiedBy>
  <cp:revision>4</cp:revision>
  <dcterms:created xsi:type="dcterms:W3CDTF">2024-05-12T19:26:20Z</dcterms:created>
  <dcterms:modified xsi:type="dcterms:W3CDTF">2024-05-12T21:37:17Z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